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</p:sldIdLst>
  <p:sldSz cx="12801600" cy="9601200" type="A3"/>
  <p:notesSz cx="10020300" cy="144494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kusuke" initials="r" lastIdx="1" clrIdx="0">
    <p:extLst>
      <p:ext uri="{19B8F6BF-5375-455C-9EA6-DF929625EA0E}">
        <p15:presenceInfo xmlns:p15="http://schemas.microsoft.com/office/powerpoint/2012/main" userId="rokusu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50" d="100"/>
          <a:sy n="150" d="100"/>
        </p:scale>
        <p:origin x="-2836" y="-5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和夫 楠本" userId="0b57b813cb9bb724" providerId="LiveId" clId="{E1A8DF30-8EFA-4B3C-B230-0241E4E88957}"/>
    <pc:docChg chg="modSld">
      <pc:chgData name="和夫 楠本" userId="0b57b813cb9bb724" providerId="LiveId" clId="{E1A8DF30-8EFA-4B3C-B230-0241E4E88957}" dt="2024-02-28T22:03:31.447" v="5" actId="20577"/>
      <pc:docMkLst>
        <pc:docMk/>
      </pc:docMkLst>
      <pc:sldChg chg="modSp mod">
        <pc:chgData name="和夫 楠本" userId="0b57b813cb9bb724" providerId="LiveId" clId="{E1A8DF30-8EFA-4B3C-B230-0241E4E88957}" dt="2024-02-28T22:03:31.447" v="5" actId="20577"/>
        <pc:sldMkLst>
          <pc:docMk/>
          <pc:sldMk cId="2145610469" sldId="260"/>
        </pc:sldMkLst>
        <pc:graphicFrameChg chg="modGraphic">
          <ac:chgData name="和夫 楠本" userId="0b57b813cb9bb724" providerId="LiveId" clId="{E1A8DF30-8EFA-4B3C-B230-0241E4E88957}" dt="2024-02-28T22:03:31.447" v="5" actId="20577"/>
          <ac:graphicFrameMkLst>
            <pc:docMk/>
            <pc:sldMk cId="2145610469" sldId="260"/>
            <ac:graphicFrameMk id="30" creationId="{13D729A4-9ABA-5774-ABE2-00A736F5A9C2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9F5F-4EF1-43A5-9CD5-3BFCA4F172EE}" type="datetimeFigureOut">
              <a:rPr kumimoji="1" lang="ja-JP" altLang="en-US" smtClean="0"/>
              <a:t>2024/2/29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0688-920A-4E92-B5A6-7A8DB4FCDDC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848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9F5F-4EF1-43A5-9CD5-3BFCA4F172EE}" type="datetimeFigureOut">
              <a:rPr kumimoji="1" lang="ja-JP" altLang="en-US" smtClean="0"/>
              <a:t>2024/2/29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0688-920A-4E92-B5A6-7A8DB4FCDDC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044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9F5F-4EF1-43A5-9CD5-3BFCA4F172EE}" type="datetimeFigureOut">
              <a:rPr kumimoji="1" lang="ja-JP" altLang="en-US" smtClean="0"/>
              <a:t>2024/2/29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0688-920A-4E92-B5A6-7A8DB4FCDDC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075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9F5F-4EF1-43A5-9CD5-3BFCA4F172EE}" type="datetimeFigureOut">
              <a:rPr kumimoji="1" lang="ja-JP" altLang="en-US" smtClean="0"/>
              <a:t>2024/2/29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0688-920A-4E92-B5A6-7A8DB4FCDDC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116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9F5F-4EF1-43A5-9CD5-3BFCA4F172EE}" type="datetimeFigureOut">
              <a:rPr kumimoji="1" lang="ja-JP" altLang="en-US" smtClean="0"/>
              <a:t>2024/2/29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0688-920A-4E92-B5A6-7A8DB4FCDDC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733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9F5F-4EF1-43A5-9CD5-3BFCA4F172EE}" type="datetimeFigureOut">
              <a:rPr kumimoji="1" lang="ja-JP" altLang="en-US" smtClean="0"/>
              <a:t>2024/2/29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0688-920A-4E92-B5A6-7A8DB4FCDDC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730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9F5F-4EF1-43A5-9CD5-3BFCA4F172EE}" type="datetimeFigureOut">
              <a:rPr kumimoji="1" lang="ja-JP" altLang="en-US" smtClean="0"/>
              <a:t>2024/2/29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0688-920A-4E92-B5A6-7A8DB4FCDDC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47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9F5F-4EF1-43A5-9CD5-3BFCA4F172EE}" type="datetimeFigureOut">
              <a:rPr kumimoji="1" lang="ja-JP" altLang="en-US" smtClean="0"/>
              <a:t>2024/2/29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0688-920A-4E92-B5A6-7A8DB4FCDDC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151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9F5F-4EF1-43A5-9CD5-3BFCA4F172EE}" type="datetimeFigureOut">
              <a:rPr kumimoji="1" lang="ja-JP" altLang="en-US" smtClean="0"/>
              <a:t>2024/2/29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0688-920A-4E92-B5A6-7A8DB4FCDDC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43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9F5F-4EF1-43A5-9CD5-3BFCA4F172EE}" type="datetimeFigureOut">
              <a:rPr kumimoji="1" lang="ja-JP" altLang="en-US" smtClean="0"/>
              <a:t>2024/2/29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0688-920A-4E92-B5A6-7A8DB4FCDDC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8703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9F5F-4EF1-43A5-9CD5-3BFCA4F172EE}" type="datetimeFigureOut">
              <a:rPr kumimoji="1" lang="ja-JP" altLang="en-US" smtClean="0"/>
              <a:t>2024/2/29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0688-920A-4E92-B5A6-7A8DB4FCDDC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565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59F5F-4EF1-43A5-9CD5-3BFCA4F172EE}" type="datetimeFigureOut">
              <a:rPr kumimoji="1" lang="ja-JP" altLang="en-US" smtClean="0"/>
              <a:t>2024/2/29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10688-920A-4E92-B5A6-7A8DB4FCDDC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855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8554" y="150801"/>
            <a:ext cx="6126998" cy="6923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745" dirty="0"/>
              <a:t>　　　　　　　</a:t>
            </a:r>
            <a:endParaRPr lang="en-US" altLang="ja-JP" sz="1745" dirty="0"/>
          </a:p>
          <a:p>
            <a:endParaRPr lang="en-US" altLang="ja-JP" sz="1745" dirty="0"/>
          </a:p>
          <a:p>
            <a:r>
              <a:rPr lang="ja-JP" altLang="en-US" sz="1600" b="1" dirty="0"/>
              <a:t>目的</a:t>
            </a:r>
            <a:endParaRPr lang="en-US" altLang="ja-JP" sz="1600" b="1" dirty="0"/>
          </a:p>
          <a:p>
            <a:r>
              <a:rPr lang="ja-JP" altLang="en-US" sz="1357" dirty="0"/>
              <a:t>　　</a:t>
            </a:r>
            <a:r>
              <a:rPr lang="ja-JP" altLang="en-US" sz="1357" b="1" dirty="0">
                <a:solidFill>
                  <a:srgbClr val="00B050"/>
                </a:solidFill>
              </a:rPr>
              <a:t>誰でも編集できて、誰でも自由に使える</a:t>
            </a:r>
            <a:endParaRPr lang="en-US" altLang="ja-JP" sz="1357" b="1" dirty="0">
              <a:solidFill>
                <a:srgbClr val="00B050"/>
              </a:solidFill>
            </a:endParaRPr>
          </a:p>
          <a:p>
            <a:r>
              <a:rPr lang="ja-JP" altLang="en-US" sz="1357" dirty="0"/>
              <a:t>　</a:t>
            </a:r>
            <a:r>
              <a:rPr lang="ja-JP" altLang="en-US" sz="1357" b="1" dirty="0">
                <a:solidFill>
                  <a:srgbClr val="00B050"/>
                </a:solidFill>
              </a:rPr>
              <a:t>防災マップ</a:t>
            </a:r>
            <a:r>
              <a:rPr lang="ja-JP" altLang="en-US" sz="1357" dirty="0"/>
              <a:t>を作りたくて始めました。</a:t>
            </a:r>
            <a:endParaRPr lang="en-US" altLang="ja-JP" sz="1357" dirty="0"/>
          </a:p>
          <a:p>
            <a:r>
              <a:rPr lang="ja-JP" altLang="en-US" sz="1357" dirty="0"/>
              <a:t>　　また、防災マップを作る作業が、防災に</a:t>
            </a:r>
            <a:endParaRPr lang="en-US" altLang="ja-JP" sz="1357" dirty="0"/>
          </a:p>
          <a:p>
            <a:r>
              <a:rPr lang="ja-JP" altLang="en-US" sz="1357" dirty="0"/>
              <a:t>　ついての学びや気づきにつながって</a:t>
            </a:r>
            <a:endParaRPr lang="en-US" altLang="ja-JP" sz="1357" dirty="0"/>
          </a:p>
          <a:p>
            <a:r>
              <a:rPr lang="ja-JP" altLang="en-US" sz="1357" dirty="0"/>
              <a:t>　ほしいとも思っています。</a:t>
            </a:r>
            <a:endParaRPr lang="en-US" altLang="ja-JP" sz="1357" dirty="0"/>
          </a:p>
          <a:p>
            <a:endParaRPr lang="en-US" altLang="ja-JP" sz="1357" dirty="0"/>
          </a:p>
          <a:p>
            <a:r>
              <a:rPr lang="ja-JP" altLang="en-US" sz="1600" b="1" dirty="0"/>
              <a:t>内容</a:t>
            </a:r>
            <a:endParaRPr lang="en-US" altLang="ja-JP" sz="1600" b="1" dirty="0"/>
          </a:p>
          <a:p>
            <a:r>
              <a:rPr lang="ja-JP" altLang="en-US" sz="1357" dirty="0"/>
              <a:t>　・</a:t>
            </a:r>
            <a:r>
              <a:rPr lang="en-US" altLang="ja-JP" sz="1200" b="1" dirty="0">
                <a:solidFill>
                  <a:srgbClr val="0070C0"/>
                </a:solidFill>
              </a:rPr>
              <a:t>uMap</a:t>
            </a:r>
            <a:r>
              <a:rPr lang="ja-JP" altLang="en-US" sz="1200" dirty="0"/>
              <a:t>というサービスを利用。</a:t>
            </a:r>
            <a:r>
              <a:rPr lang="ja-JP" altLang="en-US" sz="1200" b="1" dirty="0">
                <a:solidFill>
                  <a:srgbClr val="0070C0"/>
                </a:solidFill>
              </a:rPr>
              <a:t>地物の編集</a:t>
            </a:r>
            <a:r>
              <a:rPr lang="ja-JP" altLang="en-US" sz="1200" dirty="0"/>
              <a:t>権限は「</a:t>
            </a:r>
            <a:r>
              <a:rPr lang="ja-JP" altLang="en-US" sz="1200" b="1" dirty="0">
                <a:solidFill>
                  <a:srgbClr val="0070C0"/>
                </a:solidFill>
              </a:rPr>
              <a:t>どなたでも入力可能</a:t>
            </a:r>
            <a:r>
              <a:rPr lang="ja-JP" altLang="en-US" sz="1200" dirty="0"/>
              <a:t>」です。</a:t>
            </a:r>
            <a:endParaRPr lang="en-US" altLang="ja-JP" sz="1200" dirty="0"/>
          </a:p>
          <a:p>
            <a:r>
              <a:rPr lang="ja-JP" altLang="en-US" sz="1200" b="1" dirty="0">
                <a:solidFill>
                  <a:srgbClr val="FFC000"/>
                </a:solidFill>
              </a:rPr>
              <a:t>　</a:t>
            </a:r>
            <a:r>
              <a:rPr lang="ja-JP" altLang="en-US" sz="1200" b="1" dirty="0"/>
              <a:t>・</a:t>
            </a:r>
            <a:r>
              <a:rPr lang="ja-JP" altLang="en-US" sz="1200" b="1" dirty="0">
                <a:solidFill>
                  <a:srgbClr val="FFC000"/>
                </a:solidFill>
              </a:rPr>
              <a:t>泉州以外の編集も大歓迎</a:t>
            </a:r>
            <a:r>
              <a:rPr lang="ja-JP" altLang="en-US" sz="1200" dirty="0"/>
              <a:t>です。</a:t>
            </a:r>
            <a:endParaRPr lang="en-US" altLang="ja-JP" sz="1200" dirty="0"/>
          </a:p>
          <a:p>
            <a:r>
              <a:rPr lang="ja-JP" altLang="en-US" sz="1200" dirty="0"/>
              <a:t>　・</a:t>
            </a:r>
            <a:r>
              <a:rPr lang="ja-JP" altLang="en-US" sz="1200" b="1" dirty="0">
                <a:solidFill>
                  <a:srgbClr val="00B050"/>
                </a:solidFill>
              </a:rPr>
              <a:t>災害の情報</a:t>
            </a:r>
            <a:r>
              <a:rPr lang="ja-JP" altLang="en-US" sz="1200" dirty="0"/>
              <a:t>や、</a:t>
            </a:r>
            <a:r>
              <a:rPr lang="ja-JP" altLang="en-US" sz="1200" b="1" dirty="0">
                <a:solidFill>
                  <a:srgbClr val="00B050"/>
                </a:solidFill>
              </a:rPr>
              <a:t>災害時に必要な施設の情報</a:t>
            </a:r>
            <a:r>
              <a:rPr lang="ja-JP" altLang="en-US" sz="1200" dirty="0"/>
              <a:t>を</a:t>
            </a:r>
            <a:r>
              <a:rPr lang="ja-JP" altLang="en-US" sz="1200" b="1" dirty="0">
                <a:solidFill>
                  <a:srgbClr val="00B050"/>
                </a:solidFill>
              </a:rPr>
              <a:t>オンラインの地図を使って情報共有</a:t>
            </a:r>
            <a:r>
              <a:rPr lang="ja-JP" altLang="en-US" sz="1200" dirty="0"/>
              <a:t>。</a:t>
            </a:r>
            <a:endParaRPr lang="en-US" altLang="ja-JP" sz="1200" dirty="0"/>
          </a:p>
          <a:p>
            <a:r>
              <a:rPr lang="ja-JP" altLang="en-US" sz="1200" dirty="0"/>
              <a:t>　　なお、レイヤの設定などは管理者（くっすん）のみ編集可能にしています。</a:t>
            </a:r>
            <a:endParaRPr lang="en-US" altLang="ja-JP" sz="1200" dirty="0"/>
          </a:p>
          <a:p>
            <a:r>
              <a:rPr lang="ja-JP" altLang="en-US" sz="1200" dirty="0"/>
              <a:t>　・</a:t>
            </a:r>
            <a:r>
              <a:rPr lang="ja-JP" altLang="en-US" sz="1200" b="1" dirty="0">
                <a:solidFill>
                  <a:schemeClr val="accent2">
                    <a:lumMod val="75000"/>
                  </a:schemeClr>
                </a:solidFill>
              </a:rPr>
              <a:t>写真は直接掲載できません</a:t>
            </a:r>
            <a:r>
              <a:rPr lang="ja-JP" altLang="en-US" sz="1200" dirty="0"/>
              <a:t>。他のサイトに掲載した写真から</a:t>
            </a:r>
            <a:r>
              <a:rPr lang="ja-JP" altLang="en-US" sz="1200" b="1" dirty="0">
                <a:solidFill>
                  <a:schemeClr val="accent2">
                    <a:lumMod val="75000"/>
                  </a:schemeClr>
                </a:solidFill>
              </a:rPr>
              <a:t>リンクを設定して表示</a:t>
            </a:r>
            <a:r>
              <a:rPr lang="ja-JP" altLang="en-US" sz="1200" dirty="0"/>
              <a:t>します。</a:t>
            </a:r>
            <a:endParaRPr lang="en-US" altLang="ja-JP" sz="1200" dirty="0"/>
          </a:p>
          <a:p>
            <a:r>
              <a:rPr lang="ja-JP" altLang="en-US" sz="1200" dirty="0"/>
              <a:t>　　そのため、</a:t>
            </a:r>
            <a:r>
              <a:rPr lang="ja-JP" altLang="en-US" sz="1200" b="1" dirty="0">
                <a:solidFill>
                  <a:schemeClr val="accent2">
                    <a:lumMod val="75000"/>
                  </a:schemeClr>
                </a:solidFill>
              </a:rPr>
              <a:t>写真は掲載サイトの著作権に従います</a:t>
            </a:r>
            <a:r>
              <a:rPr lang="ja-JP" altLang="en-US" sz="1200" dirty="0"/>
              <a:t>。</a:t>
            </a:r>
            <a:endParaRPr lang="en-US" altLang="ja-JP" sz="1200" dirty="0"/>
          </a:p>
          <a:p>
            <a:r>
              <a:rPr lang="ja-JP" altLang="en-US" sz="1200" dirty="0"/>
              <a:t>　・</a:t>
            </a:r>
            <a:r>
              <a:rPr lang="ja-JP" altLang="en-US" sz="1200" b="1" dirty="0">
                <a:solidFill>
                  <a:srgbClr val="0070C0"/>
                </a:solidFill>
              </a:rPr>
              <a:t>地図は、</a:t>
            </a:r>
            <a:r>
              <a:rPr lang="en-US" altLang="ja-JP" sz="1200" b="1" dirty="0">
                <a:solidFill>
                  <a:srgbClr val="0070C0"/>
                </a:solidFill>
              </a:rPr>
              <a:t>OpenStreetMap</a:t>
            </a:r>
            <a:r>
              <a:rPr lang="ja-JP" altLang="en-US" sz="1200" dirty="0"/>
              <a:t>です。</a:t>
            </a:r>
            <a:r>
              <a:rPr lang="en-US" altLang="ja-JP" sz="1200" dirty="0"/>
              <a:t>OpenStreetMap</a:t>
            </a:r>
            <a:r>
              <a:rPr lang="ja-JP" altLang="en-US" sz="1200" dirty="0"/>
              <a:t>は　「</a:t>
            </a:r>
            <a:r>
              <a:rPr lang="en-US" altLang="ja-JP" sz="1200" b="1" dirty="0">
                <a:solidFill>
                  <a:srgbClr val="0070C0"/>
                </a:solidFill>
              </a:rPr>
              <a:t>@OpenStreetMap contributors</a:t>
            </a:r>
            <a:r>
              <a:rPr lang="ja-JP" altLang="en-US" sz="1200" dirty="0"/>
              <a:t>」の</a:t>
            </a:r>
            <a:endParaRPr lang="en-US" altLang="ja-JP" sz="1200" dirty="0"/>
          </a:p>
          <a:p>
            <a:r>
              <a:rPr lang="ja-JP" altLang="en-US" sz="1200" dirty="0"/>
              <a:t>　　</a:t>
            </a:r>
            <a:r>
              <a:rPr lang="ja-JP" altLang="en-US" sz="1200" b="1" dirty="0">
                <a:solidFill>
                  <a:srgbClr val="0070C0"/>
                </a:solidFill>
              </a:rPr>
              <a:t>記載をすれば二次利用可能</a:t>
            </a:r>
            <a:r>
              <a:rPr lang="ja-JP" altLang="en-US" sz="1200" dirty="0"/>
              <a:t>です。</a:t>
            </a:r>
            <a:endParaRPr lang="en-US" altLang="ja-JP" sz="1200" dirty="0"/>
          </a:p>
          <a:p>
            <a:r>
              <a:rPr lang="ja-JP" altLang="en-US" sz="1200" dirty="0"/>
              <a:t>　・</a:t>
            </a:r>
            <a:r>
              <a:rPr lang="ja-JP" altLang="en-US" sz="1200" b="1" dirty="0">
                <a:solidFill>
                  <a:srgbClr val="00B050"/>
                </a:solidFill>
              </a:rPr>
              <a:t>写真と地図以外の情報は著作権フリー（</a:t>
            </a:r>
            <a:r>
              <a:rPr lang="en-US" altLang="ja-JP" sz="1200" b="1" dirty="0">
                <a:solidFill>
                  <a:srgbClr val="00B050"/>
                </a:solidFill>
              </a:rPr>
              <a:t>CC0</a:t>
            </a:r>
            <a:r>
              <a:rPr lang="ja-JP" altLang="en-US" sz="1200" b="1" dirty="0">
                <a:solidFill>
                  <a:srgbClr val="00B050"/>
                </a:solidFill>
              </a:rPr>
              <a:t>）として自由に二次利用可能です。</a:t>
            </a:r>
            <a:endParaRPr lang="en-US" altLang="ja-JP" sz="1200" b="1" dirty="0">
              <a:solidFill>
                <a:srgbClr val="00B050"/>
              </a:solidFill>
            </a:endParaRPr>
          </a:p>
          <a:p>
            <a:r>
              <a:rPr lang="ja-JP" altLang="en-US" sz="1200" dirty="0"/>
              <a:t>　・</a:t>
            </a:r>
            <a:r>
              <a:rPr lang="ja-JP" altLang="en-US" sz="1200" b="1" dirty="0">
                <a:solidFill>
                  <a:srgbClr val="FFC000"/>
                </a:solidFill>
              </a:rPr>
              <a:t>二次利用可能とするため、他の資料からの転記はできません。（写真も同じです）</a:t>
            </a:r>
            <a:endParaRPr lang="en-US" altLang="ja-JP" sz="1200" b="1" dirty="0">
              <a:solidFill>
                <a:srgbClr val="FFC000"/>
              </a:solidFill>
            </a:endParaRPr>
          </a:p>
          <a:p>
            <a:r>
              <a:rPr lang="ja-JP" altLang="en-US" sz="1200" dirty="0"/>
              <a:t>　・</a:t>
            </a:r>
            <a:r>
              <a:rPr lang="ja-JP" altLang="en-US" sz="1200" b="1" dirty="0">
                <a:solidFill>
                  <a:schemeClr val="accent2">
                    <a:lumMod val="75000"/>
                  </a:schemeClr>
                </a:solidFill>
              </a:rPr>
              <a:t>泉大津市総合防災マップ</a:t>
            </a:r>
            <a:r>
              <a:rPr lang="ja-JP" altLang="en-US" sz="1200" dirty="0"/>
              <a:t>は、承諾を得おり、被害想定区域などの</a:t>
            </a:r>
            <a:r>
              <a:rPr lang="ja-JP" altLang="en-US" sz="1200" b="1" dirty="0">
                <a:solidFill>
                  <a:schemeClr val="accent2">
                    <a:lumMod val="75000"/>
                  </a:schemeClr>
                </a:solidFill>
              </a:rPr>
              <a:t>書き写しが可能</a:t>
            </a:r>
            <a:r>
              <a:rPr lang="ja-JP" altLang="en-US" sz="1200" dirty="0"/>
              <a:t>です。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600" b="1" dirty="0"/>
              <a:t>入力項目</a:t>
            </a:r>
          </a:p>
          <a:p>
            <a:r>
              <a:rPr lang="ja-JP" altLang="en-US" sz="1200" dirty="0"/>
              <a:t>　</a:t>
            </a:r>
            <a:r>
              <a:rPr lang="ja-JP" altLang="en-US" sz="1200" b="1" dirty="0"/>
              <a:t>●今災害が起きている場所（黒色）</a:t>
            </a:r>
          </a:p>
          <a:p>
            <a:r>
              <a:rPr lang="ja-JP" altLang="en-US" sz="1200" b="1" dirty="0">
                <a:solidFill>
                  <a:schemeClr val="bg1">
                    <a:lumMod val="65000"/>
                  </a:schemeClr>
                </a:solidFill>
              </a:rPr>
              <a:t>　●津波避難ビル（灰色）</a:t>
            </a:r>
          </a:p>
          <a:p>
            <a:r>
              <a:rPr lang="ja-JP" altLang="en-US" sz="1200" b="1" dirty="0">
                <a:solidFill>
                  <a:srgbClr val="92D050"/>
                </a:solidFill>
              </a:rPr>
              <a:t>　●避難所・避難場所（ライムグリーン色）</a:t>
            </a:r>
          </a:p>
          <a:p>
            <a:r>
              <a:rPr lang="ja-JP" altLang="en-US" sz="1200" b="1" dirty="0">
                <a:solidFill>
                  <a:schemeClr val="accent2">
                    <a:lumMod val="75000"/>
                  </a:schemeClr>
                </a:solidFill>
              </a:rPr>
              <a:t>　●過去の災害の記録（石碑や案内板、資料館など）（チョコレート色）</a:t>
            </a:r>
          </a:p>
          <a:p>
            <a:r>
              <a:rPr lang="ja-JP" altLang="en-US" sz="1200" b="1" dirty="0">
                <a:solidFill>
                  <a:srgbClr val="00B0F0"/>
                </a:solidFill>
              </a:rPr>
              <a:t>　●水源（井戸、浄水場など、個人宅の井戸は、災害時協力井戸を除き登録不可）（水色）</a:t>
            </a:r>
          </a:p>
          <a:p>
            <a:r>
              <a:rPr lang="ja-JP" altLang="en-US" sz="1200" b="1" dirty="0">
                <a:solidFill>
                  <a:srgbClr val="0070C0"/>
                </a:solidFill>
              </a:rPr>
              <a:t>　●銭湯・温泉（青色）</a:t>
            </a:r>
          </a:p>
          <a:p>
            <a:r>
              <a:rPr lang="ja-JP" altLang="en-US" sz="1200" b="1" dirty="0">
                <a:solidFill>
                  <a:srgbClr val="00B050"/>
                </a:solidFill>
              </a:rPr>
              <a:t>　●公衆電話（緑色の電話マーク）</a:t>
            </a:r>
          </a:p>
          <a:p>
            <a:r>
              <a:rPr lang="ja-JP" altLang="en-US" sz="1200" b="1" dirty="0">
                <a:solidFill>
                  <a:srgbClr val="FFC000"/>
                </a:solidFill>
              </a:rPr>
              <a:t>　●被害想定区域（オレンジ色）</a:t>
            </a: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●過去に災害のあった場所（赤色）　</a:t>
            </a:r>
            <a:r>
              <a:rPr lang="en-US" altLang="ja-JP" sz="1200" b="1" dirty="0">
                <a:solidFill>
                  <a:srgbClr val="FF0000"/>
                </a:solidFill>
              </a:rPr>
              <a:t>uMap OSM </a:t>
            </a:r>
            <a:r>
              <a:rPr lang="en-US" altLang="ja-JP" sz="1200" b="1" dirty="0" err="1">
                <a:solidFill>
                  <a:srgbClr val="FF0000"/>
                </a:solidFill>
              </a:rPr>
              <a:t>OSM</a:t>
            </a:r>
            <a:r>
              <a:rPr lang="ja-JP" altLang="en-US" sz="1200" b="1" dirty="0">
                <a:solidFill>
                  <a:srgbClr val="FF0000"/>
                </a:solidFill>
              </a:rPr>
              <a:t>クレジット　ｃｃ０</a:t>
            </a:r>
            <a:endParaRPr lang="en-US" altLang="ja-JP" sz="1200" dirty="0"/>
          </a:p>
          <a:p>
            <a:endParaRPr lang="en-US" altLang="ja-JP" sz="1200" dirty="0"/>
          </a:p>
          <a:p>
            <a:endParaRPr lang="en-US" altLang="ja-JP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0014" y="9136040"/>
            <a:ext cx="4737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CC-BY</a:t>
            </a:r>
            <a:r>
              <a:rPr kumimoji="1" lang="ja-JP" altLang="en-US" sz="1000" dirty="0"/>
              <a:t>　泉大津市立北公民館サポーターチーム　和歌山大学岸和田サテライト友の会</a:t>
            </a:r>
            <a:endParaRPr kumimoji="1" lang="en-US" altLang="ja-JP" sz="1000" dirty="0"/>
          </a:p>
          <a:p>
            <a:r>
              <a:rPr kumimoji="1" lang="ja-JP" altLang="en-US" sz="1000" dirty="0"/>
              <a:t>　　　　　泉州らへんでオープンデータと</a:t>
            </a:r>
            <a:r>
              <a:rPr kumimoji="1" lang="en-US" altLang="ja-JP" sz="1000" dirty="0"/>
              <a:t>GIS</a:t>
            </a:r>
            <a:r>
              <a:rPr kumimoji="1" lang="ja-JP" altLang="en-US" sz="1000" dirty="0"/>
              <a:t>を楽しむ会　泉大津みんなの楽校　くっすん</a:t>
            </a:r>
          </a:p>
        </p:txBody>
      </p:sp>
      <p:pic>
        <p:nvPicPr>
          <p:cNvPr id="14" name="図 13" descr="QR コード&#10;&#10;自動的に生成された説明">
            <a:extLst>
              <a:ext uri="{FF2B5EF4-FFF2-40B4-BE49-F238E27FC236}">
                <a16:creationId xmlns:a16="http://schemas.microsoft.com/office/drawing/2014/main" id="{19960F2F-0D09-B299-5BFC-804A38013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699" y="703809"/>
            <a:ext cx="1569237" cy="156923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63152F3-D7AC-673F-CA6C-0C826FF3D9B2}"/>
              </a:ext>
            </a:extLst>
          </p:cNvPr>
          <p:cNvSpPr/>
          <p:nvPr/>
        </p:nvSpPr>
        <p:spPr>
          <a:xfrm>
            <a:off x="14288" y="173013"/>
            <a:ext cx="61189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みんなでつくる</a:t>
            </a:r>
            <a:r>
              <a:rPr lang="ja-JP" alt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泉州らへんの</a:t>
            </a:r>
            <a:r>
              <a:rPr lang="ja-JP" alt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防災マップ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5543C27-B15A-75F2-6142-E0F6BCCDED29}"/>
              </a:ext>
            </a:extLst>
          </p:cNvPr>
          <p:cNvSpPr txBox="1"/>
          <p:nvPr/>
        </p:nvSpPr>
        <p:spPr>
          <a:xfrm>
            <a:off x="6660314" y="115861"/>
            <a:ext cx="7571303" cy="3040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/>
              <a:t>二次利用のやり方</a:t>
            </a:r>
            <a:endParaRPr lang="en-US" altLang="ja-JP" sz="1600" b="1" dirty="0"/>
          </a:p>
          <a:p>
            <a:r>
              <a:rPr lang="ja-JP" altLang="en-US" sz="1357" dirty="0"/>
              <a:t>　・</a:t>
            </a:r>
            <a:r>
              <a:rPr lang="en-US" altLang="ja-JP" sz="1200" dirty="0"/>
              <a:t>CC0</a:t>
            </a:r>
            <a:r>
              <a:rPr lang="ja-JP" altLang="en-US" sz="1200" dirty="0"/>
              <a:t>（著作権放棄）のため、出典の記載不要（出典を載せてくれると嬉しいです）</a:t>
            </a:r>
            <a:endParaRPr lang="en-US" altLang="ja-JP" sz="1200" dirty="0"/>
          </a:p>
          <a:p>
            <a:r>
              <a:rPr lang="ja-JP" altLang="en-US" sz="1200" dirty="0"/>
              <a:t>　・写真は直接掲載していないので、写真は掲載元の著作権に従ってください。</a:t>
            </a:r>
            <a:endParaRPr lang="en-US" altLang="ja-JP" sz="1200" dirty="0"/>
          </a:p>
          <a:p>
            <a:r>
              <a:rPr lang="ja-JP" altLang="en-US" sz="1200" dirty="0"/>
              <a:t>　・地図は、　「</a:t>
            </a:r>
            <a:r>
              <a:rPr lang="en-US" altLang="ja-JP" sz="1200" b="1" dirty="0">
                <a:solidFill>
                  <a:srgbClr val="0070C0"/>
                </a:solidFill>
              </a:rPr>
              <a:t>@OpenStreetMap contributors</a:t>
            </a:r>
            <a:r>
              <a:rPr lang="ja-JP" altLang="en-US" sz="1200" dirty="0"/>
              <a:t>」の記載が必要</a:t>
            </a:r>
            <a:endParaRPr lang="en-US" altLang="ja-JP" sz="1200" dirty="0"/>
          </a:p>
          <a:p>
            <a:r>
              <a:rPr lang="ja-JP" altLang="en-US" sz="1200" dirty="0"/>
              <a:t>　　（著作権明示すれば、無料で自由に使えます）</a:t>
            </a:r>
            <a:endParaRPr lang="en-US" altLang="ja-JP" sz="1200" dirty="0"/>
          </a:p>
          <a:p>
            <a:r>
              <a:rPr lang="ja-JP" altLang="en-US" sz="1200" dirty="0"/>
              <a:t>　・入力データについては、</a:t>
            </a:r>
            <a:r>
              <a:rPr lang="en-US" altLang="ja-JP" sz="1200" dirty="0"/>
              <a:t>geojson</a:t>
            </a:r>
            <a:r>
              <a:rPr lang="ja-JP" altLang="en-US" sz="1200" dirty="0"/>
              <a:t>、</a:t>
            </a:r>
            <a:r>
              <a:rPr lang="en-US" altLang="ja-JP" sz="1200" dirty="0"/>
              <a:t>csv</a:t>
            </a:r>
            <a:r>
              <a:rPr lang="ja-JP" altLang="en-US" sz="1200" dirty="0"/>
              <a:t>などでダウンロードできます。</a:t>
            </a:r>
            <a:endParaRPr lang="en-US" altLang="ja-JP" sz="1200" dirty="0"/>
          </a:p>
          <a:p>
            <a:r>
              <a:rPr lang="ja-JP" altLang="en-US" sz="1200" dirty="0"/>
              <a:t>　　名称、概要、緯度経度がダウンロードできます。</a:t>
            </a:r>
            <a:endParaRPr lang="en-US" altLang="ja-JP" sz="1200" dirty="0"/>
          </a:p>
          <a:p>
            <a:r>
              <a:rPr lang="ja-JP" altLang="en-US" sz="1200" dirty="0"/>
              <a:t>　　レイヤごとに、非表示にできるので、表示したレイヤのみのダウンロードもできます。</a:t>
            </a:r>
            <a:r>
              <a:rPr lang="en-US" altLang="ja-JP" sz="1200" dirty="0"/>
              <a:t>		</a:t>
            </a:r>
          </a:p>
          <a:p>
            <a:r>
              <a:rPr lang="ja-JP" altLang="en-US" sz="1200" dirty="0"/>
              <a:t>　・サイトへの埋め込みや、レイヤの管理情報含め</a:t>
            </a:r>
            <a:r>
              <a:rPr lang="en-US" altLang="ja-JP" sz="1200" dirty="0"/>
              <a:t>uMap</a:t>
            </a:r>
            <a:r>
              <a:rPr lang="ja-JP" altLang="en-US" sz="1200" dirty="0"/>
              <a:t>丸ごとダウンロード可能</a:t>
            </a:r>
            <a:endParaRPr lang="en-US" altLang="ja-JP" sz="1200" dirty="0"/>
          </a:p>
          <a:p>
            <a:endParaRPr kumimoji="1" lang="en-US" altLang="ja-JP" sz="1200" dirty="0"/>
          </a:p>
          <a:p>
            <a:r>
              <a:rPr kumimoji="1" lang="ja-JP" altLang="en-US" sz="1600" b="1" dirty="0"/>
              <a:t>ダウンロードのやり方</a:t>
            </a:r>
            <a:endParaRPr kumimoji="1" lang="en-US" altLang="ja-JP" sz="1600" b="1" dirty="0"/>
          </a:p>
          <a:p>
            <a:r>
              <a:rPr lang="ja-JP" altLang="en-US" sz="1200" dirty="0"/>
              <a:t>　　名前、緯度経度、概要のダウンロードができます。</a:t>
            </a:r>
            <a:endParaRPr lang="en-US" altLang="ja-JP" sz="1200" dirty="0"/>
          </a:p>
          <a:p>
            <a:r>
              <a:rPr lang="ja-JP" altLang="en-US" sz="1200" dirty="0"/>
              <a:t>　　レイヤごとのデータが必要な場合は、菱餅のような「データレイヤを見る」から目のマークを</a:t>
            </a:r>
            <a:endParaRPr lang="en-US" altLang="ja-JP" sz="1200" dirty="0"/>
          </a:p>
          <a:p>
            <a:r>
              <a:rPr lang="ja-JP" altLang="en-US" sz="1200" dirty="0"/>
              <a:t>　　クリックして不要なレイヤを非表示にしたうえで、ダウンロード。</a:t>
            </a:r>
            <a:endParaRPr lang="en-US" altLang="ja-JP" sz="1200" dirty="0"/>
          </a:p>
          <a:p>
            <a:endParaRPr lang="en-US" altLang="ja-JP" sz="1400" dirty="0"/>
          </a:p>
        </p:txBody>
      </p:sp>
      <p:pic>
        <p:nvPicPr>
          <p:cNvPr id="13" name="図 12" descr="グラフィカル ユーザー インターフェイス, アプリケーション, マップ&#10;&#10;自動的に生成された説明">
            <a:extLst>
              <a:ext uri="{FF2B5EF4-FFF2-40B4-BE49-F238E27FC236}">
                <a16:creationId xmlns:a16="http://schemas.microsoft.com/office/drawing/2014/main" id="{518A8C21-8ACF-EFE0-7DAD-4427A52263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2" b="7919"/>
          <a:stretch/>
        </p:blipFill>
        <p:spPr>
          <a:xfrm>
            <a:off x="63661" y="6631463"/>
            <a:ext cx="5930941" cy="248808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3F0F873-28D6-8C6A-E545-7E972D67A1EF}"/>
              </a:ext>
            </a:extLst>
          </p:cNvPr>
          <p:cNvSpPr txBox="1"/>
          <p:nvPr/>
        </p:nvSpPr>
        <p:spPr>
          <a:xfrm>
            <a:off x="310405" y="6631463"/>
            <a:ext cx="3257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 dirty="0"/>
              <a:t>@OpenStreetMap contributors</a:t>
            </a:r>
            <a:endParaRPr kumimoji="1" lang="ja-JP" altLang="en-US" sz="1000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D9880B7-CDDB-05A8-5A1A-0F0DDAD70392}"/>
              </a:ext>
            </a:extLst>
          </p:cNvPr>
          <p:cNvGrpSpPr/>
          <p:nvPr/>
        </p:nvGrpSpPr>
        <p:grpSpPr>
          <a:xfrm>
            <a:off x="6580283" y="3016896"/>
            <a:ext cx="6094703" cy="5084114"/>
            <a:chOff x="6692609" y="4445646"/>
            <a:chExt cx="6094703" cy="5084114"/>
          </a:xfrm>
        </p:grpSpPr>
        <p:pic>
          <p:nvPicPr>
            <p:cNvPr id="8" name="図 7" descr="グラフィカル ユーザー インターフェイス, アプリケーション, マップ&#10;&#10;自動的に生成された説明">
              <a:extLst>
                <a:ext uri="{FF2B5EF4-FFF2-40B4-BE49-F238E27FC236}">
                  <a16:creationId xmlns:a16="http://schemas.microsoft.com/office/drawing/2014/main" id="{BE095C9F-7989-273B-1760-B53F659F0D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02" b="7919"/>
            <a:stretch/>
          </p:blipFill>
          <p:spPr>
            <a:xfrm>
              <a:off x="6768949" y="4445646"/>
              <a:ext cx="5930941" cy="2488087"/>
            </a:xfrm>
            <a:prstGeom prst="rect">
              <a:avLst/>
            </a:prstGeom>
          </p:spPr>
        </p:pic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30820174-7D38-E61E-EC37-67FBBDF4BE12}"/>
                </a:ext>
              </a:extLst>
            </p:cNvPr>
            <p:cNvSpPr/>
            <p:nvPr/>
          </p:nvSpPr>
          <p:spPr>
            <a:xfrm>
              <a:off x="6754661" y="5229861"/>
              <a:ext cx="333836" cy="314325"/>
            </a:xfrm>
            <a:prstGeom prst="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949A20F3-B76B-D149-5508-0A8770188F83}"/>
                </a:ext>
              </a:extLst>
            </p:cNvPr>
            <p:cNvSpPr/>
            <p:nvPr/>
          </p:nvSpPr>
          <p:spPr>
            <a:xfrm>
              <a:off x="6754661" y="5680702"/>
              <a:ext cx="333836" cy="314325"/>
            </a:xfrm>
            <a:prstGeom prst="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40AFF25D-A4CD-B543-927E-E73A665CED9C}"/>
                </a:ext>
              </a:extLst>
            </p:cNvPr>
            <p:cNvSpPr/>
            <p:nvPr/>
          </p:nvSpPr>
          <p:spPr>
            <a:xfrm>
              <a:off x="8447338" y="6644321"/>
              <a:ext cx="716642" cy="354488"/>
            </a:xfrm>
            <a:prstGeom prst="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" name="図 19" descr="グラフィカル ユーザー インターフェイス, アプリケーション, マップ&#10;&#10;自動的に生成された説明">
              <a:extLst>
                <a:ext uri="{FF2B5EF4-FFF2-40B4-BE49-F238E27FC236}">
                  <a16:creationId xmlns:a16="http://schemas.microsoft.com/office/drawing/2014/main" id="{583C3400-255A-50DE-7003-C9D2C8E745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06" b="7919"/>
            <a:stretch/>
          </p:blipFill>
          <p:spPr>
            <a:xfrm>
              <a:off x="6754661" y="7041673"/>
              <a:ext cx="5923328" cy="2488087"/>
            </a:xfrm>
            <a:prstGeom prst="rect">
              <a:avLst/>
            </a:prstGeom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FDFEDC0B-3017-7313-2B71-F9DC8A74FC5C}"/>
                </a:ext>
              </a:extLst>
            </p:cNvPr>
            <p:cNvSpPr txBox="1"/>
            <p:nvPr/>
          </p:nvSpPr>
          <p:spPr>
            <a:xfrm>
              <a:off x="6921579" y="4468422"/>
              <a:ext cx="32575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b="1" dirty="0"/>
                <a:t>@OpenStreetMap contributors</a:t>
              </a:r>
              <a:endParaRPr kumimoji="1" lang="ja-JP" altLang="en-US" sz="1000" dirty="0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BB704B63-33D6-AE5A-14D2-A6DA2501F51A}"/>
                </a:ext>
              </a:extLst>
            </p:cNvPr>
            <p:cNvSpPr txBox="1"/>
            <p:nvPr/>
          </p:nvSpPr>
          <p:spPr>
            <a:xfrm>
              <a:off x="6921579" y="7041673"/>
              <a:ext cx="32575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b="1" dirty="0"/>
                <a:t>@OpenStreetMap contributors</a:t>
              </a:r>
              <a:endParaRPr kumimoji="1" lang="ja-JP" altLang="en-US" sz="1000" dirty="0"/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146F8779-EC87-11DB-7ABC-77A64481D148}"/>
                </a:ext>
              </a:extLst>
            </p:cNvPr>
            <p:cNvSpPr/>
            <p:nvPr/>
          </p:nvSpPr>
          <p:spPr>
            <a:xfrm>
              <a:off x="6692609" y="8285716"/>
              <a:ext cx="2924776" cy="1228439"/>
            </a:xfrm>
            <a:prstGeom prst="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BB4C629F-0400-6CD1-1891-E0AB0B503849}"/>
                </a:ext>
              </a:extLst>
            </p:cNvPr>
            <p:cNvSpPr/>
            <p:nvPr/>
          </p:nvSpPr>
          <p:spPr>
            <a:xfrm>
              <a:off x="10825853" y="4527382"/>
              <a:ext cx="1817650" cy="2215923"/>
            </a:xfrm>
            <a:prstGeom prst="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9D2531C2-C519-B621-30F7-A515C6DA4AC9}"/>
                </a:ext>
              </a:extLst>
            </p:cNvPr>
            <p:cNvSpPr/>
            <p:nvPr/>
          </p:nvSpPr>
          <p:spPr>
            <a:xfrm>
              <a:off x="10845770" y="7121207"/>
              <a:ext cx="614702" cy="888405"/>
            </a:xfrm>
            <a:prstGeom prst="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FF699C7C-488A-2358-1646-A2752E1B7931}"/>
                </a:ext>
              </a:extLst>
            </p:cNvPr>
            <p:cNvSpPr/>
            <p:nvPr/>
          </p:nvSpPr>
          <p:spPr>
            <a:xfrm>
              <a:off x="10789366" y="8526962"/>
              <a:ext cx="1756956" cy="688825"/>
            </a:xfrm>
            <a:prstGeom prst="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ACFC3CF9-6994-C776-7522-F4517E171659}"/>
                </a:ext>
              </a:extLst>
            </p:cNvPr>
            <p:cNvSpPr/>
            <p:nvPr/>
          </p:nvSpPr>
          <p:spPr>
            <a:xfrm>
              <a:off x="10701961" y="7041673"/>
              <a:ext cx="1941542" cy="2472482"/>
            </a:xfrm>
            <a:prstGeom prst="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矢印: 下 26">
              <a:extLst>
                <a:ext uri="{FF2B5EF4-FFF2-40B4-BE49-F238E27FC236}">
                  <a16:creationId xmlns:a16="http://schemas.microsoft.com/office/drawing/2014/main" id="{E7736D31-90CB-9D81-525E-C28C800337B7}"/>
                </a:ext>
              </a:extLst>
            </p:cNvPr>
            <p:cNvSpPr/>
            <p:nvPr/>
          </p:nvSpPr>
          <p:spPr>
            <a:xfrm rot="15360705">
              <a:off x="9887166" y="5588785"/>
              <a:ext cx="213499" cy="1692704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矢印: 下 27">
              <a:extLst>
                <a:ext uri="{FF2B5EF4-FFF2-40B4-BE49-F238E27FC236}">
                  <a16:creationId xmlns:a16="http://schemas.microsoft.com/office/drawing/2014/main" id="{15CBEB1E-74BB-798F-FCC3-7BD09CF85826}"/>
                </a:ext>
              </a:extLst>
            </p:cNvPr>
            <p:cNvSpPr/>
            <p:nvPr/>
          </p:nvSpPr>
          <p:spPr>
            <a:xfrm rot="17554393">
              <a:off x="8839232" y="4170740"/>
              <a:ext cx="202117" cy="4043118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矢印: 下 28">
              <a:extLst>
                <a:ext uri="{FF2B5EF4-FFF2-40B4-BE49-F238E27FC236}">
                  <a16:creationId xmlns:a16="http://schemas.microsoft.com/office/drawing/2014/main" id="{64D65E6F-1489-BEB3-6B9B-1C580DA2230D}"/>
                </a:ext>
              </a:extLst>
            </p:cNvPr>
            <p:cNvSpPr/>
            <p:nvPr/>
          </p:nvSpPr>
          <p:spPr>
            <a:xfrm>
              <a:off x="6801494" y="6027155"/>
              <a:ext cx="198829" cy="2242956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78765FB8-F538-B719-42B2-DA484E744116}"/>
                </a:ext>
              </a:extLst>
            </p:cNvPr>
            <p:cNvSpPr txBox="1"/>
            <p:nvPr/>
          </p:nvSpPr>
          <p:spPr>
            <a:xfrm>
              <a:off x="11446685" y="7091820"/>
              <a:ext cx="134062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b="1" dirty="0"/>
                <a:t>表示している</a:t>
              </a:r>
              <a:r>
                <a:rPr kumimoji="1" lang="ja-JP" altLang="en-US" sz="1000" b="1" dirty="0"/>
                <a:t>地物を</a:t>
              </a:r>
              <a:endParaRPr kumimoji="1" lang="en-US" altLang="ja-JP" sz="1000" b="1" dirty="0"/>
            </a:p>
            <a:p>
              <a:r>
                <a:rPr lang="ja-JP" altLang="en-US" sz="1000" b="1" dirty="0"/>
                <a:t>ダウンロード</a:t>
              </a:r>
              <a:endParaRPr lang="en-US" altLang="ja-JP" sz="1000" b="1" dirty="0"/>
            </a:p>
            <a:p>
              <a:endParaRPr lang="en-US" altLang="ja-JP" sz="1000" b="1" dirty="0"/>
            </a:p>
            <a:p>
              <a:r>
                <a:rPr kumimoji="1" lang="ja-JP" altLang="en-US" sz="1000" b="1" dirty="0"/>
                <a:t>レイヤを表示・</a:t>
              </a:r>
              <a:endParaRPr kumimoji="1" lang="en-US" altLang="ja-JP" sz="1000" b="1" dirty="0"/>
            </a:p>
            <a:p>
              <a:r>
                <a:rPr lang="ja-JP" altLang="en-US" sz="1000" b="1" dirty="0"/>
                <a:t>非表示にすることで</a:t>
              </a:r>
              <a:endParaRPr lang="en-US" altLang="ja-JP" sz="1000" b="1" dirty="0"/>
            </a:p>
            <a:p>
              <a:r>
                <a:rPr kumimoji="1" lang="ja-JP" altLang="en-US" sz="1000" b="1" dirty="0"/>
                <a:t>ダウンロードする</a:t>
              </a:r>
              <a:endParaRPr kumimoji="1" lang="en-US" altLang="ja-JP" sz="1000" b="1" dirty="0"/>
            </a:p>
            <a:p>
              <a:r>
                <a:rPr lang="ja-JP" altLang="en-US" sz="1000" b="1" dirty="0"/>
                <a:t>地物を変更できる</a:t>
              </a:r>
              <a:endParaRPr kumimoji="1" lang="ja-JP" altLang="en-US" sz="1000" b="1" dirty="0"/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A536A19B-EA5B-4E10-9F66-2B4268E155A9}"/>
                </a:ext>
              </a:extLst>
            </p:cNvPr>
            <p:cNvSpPr/>
            <p:nvPr/>
          </p:nvSpPr>
          <p:spPr>
            <a:xfrm>
              <a:off x="6860039" y="4714643"/>
              <a:ext cx="1957246" cy="40727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000" dirty="0"/>
                <a:t>ダウンロードとサイトへの埋込は</a:t>
              </a:r>
              <a:endParaRPr kumimoji="1" lang="en-US" altLang="ja-JP" sz="1000" dirty="0"/>
            </a:p>
            <a:p>
              <a:r>
                <a:rPr kumimoji="1" lang="en-US" altLang="ja-JP" sz="1000" dirty="0"/>
                <a:t>Share</a:t>
              </a:r>
              <a:r>
                <a:rPr lang="ja-JP" altLang="en-US" sz="1000" dirty="0"/>
                <a:t> </a:t>
              </a:r>
              <a:r>
                <a:rPr lang="en-US" altLang="ja-JP" sz="1000" dirty="0"/>
                <a:t>and download</a:t>
              </a:r>
              <a:r>
                <a:rPr lang="ja-JP" altLang="en-US" sz="1000" dirty="0"/>
                <a:t>をクリック</a:t>
              </a:r>
              <a:endParaRPr kumimoji="1" lang="ja-JP" altLang="en-US" sz="1000" dirty="0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7B9C419B-074D-E62B-85F2-E58C53FDCB50}"/>
                </a:ext>
              </a:extLst>
            </p:cNvPr>
            <p:cNvSpPr/>
            <p:nvPr/>
          </p:nvSpPr>
          <p:spPr>
            <a:xfrm>
              <a:off x="7931662" y="6124322"/>
              <a:ext cx="1209997" cy="35908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000" dirty="0"/>
                <a:t>データ内容表示で</a:t>
              </a:r>
              <a:endParaRPr lang="en-US" altLang="ja-JP" sz="1000" dirty="0"/>
            </a:p>
            <a:p>
              <a:r>
                <a:rPr kumimoji="1" lang="ja-JP" altLang="en-US" sz="1000" dirty="0"/>
                <a:t>地物の一覧を教示</a:t>
              </a: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221BFC90-D19F-E68D-5B0B-8DA303FC6B7D}"/>
                </a:ext>
              </a:extLst>
            </p:cNvPr>
            <p:cNvSpPr/>
            <p:nvPr/>
          </p:nvSpPr>
          <p:spPr>
            <a:xfrm>
              <a:off x="7115712" y="7412610"/>
              <a:ext cx="2438769" cy="7651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200" dirty="0"/>
                <a:t>菱餅みたいなマークを押して</a:t>
              </a:r>
            </a:p>
            <a:p>
              <a:r>
                <a:rPr kumimoji="1" lang="ja-JP" altLang="en-US" sz="1200" dirty="0"/>
                <a:t>目のマークをクリックすることで</a:t>
              </a:r>
              <a:endParaRPr kumimoji="1" lang="en-US" altLang="ja-JP" sz="1200" dirty="0"/>
            </a:p>
            <a:p>
              <a:r>
                <a:rPr kumimoji="1" lang="ja-JP" altLang="en-US" sz="1200" dirty="0"/>
                <a:t>表示するレイヤを選択できる</a:t>
              </a:r>
            </a:p>
          </p:txBody>
        </p: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6F6733F-7ED3-9DAF-9110-D015F60564BF}"/>
              </a:ext>
            </a:extLst>
          </p:cNvPr>
          <p:cNvSpPr txBox="1"/>
          <p:nvPr/>
        </p:nvSpPr>
        <p:spPr>
          <a:xfrm>
            <a:off x="7662584" y="9083227"/>
            <a:ext cx="123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/>
              <a:t>OpenStreetMap</a:t>
            </a:r>
            <a:endParaRPr kumimoji="1" lang="ja-JP" altLang="en-US" sz="12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F56E7B6-E59E-8CD8-6D0B-C30FF4269CBF}"/>
              </a:ext>
            </a:extLst>
          </p:cNvPr>
          <p:cNvSpPr txBox="1"/>
          <p:nvPr/>
        </p:nvSpPr>
        <p:spPr>
          <a:xfrm>
            <a:off x="6461721" y="9074484"/>
            <a:ext cx="102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uMap</a:t>
            </a:r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86DA725-D8F7-75DE-ACD1-B46740081554}"/>
              </a:ext>
            </a:extLst>
          </p:cNvPr>
          <p:cNvSpPr txBox="1"/>
          <p:nvPr/>
        </p:nvSpPr>
        <p:spPr>
          <a:xfrm>
            <a:off x="10300994" y="9074484"/>
            <a:ext cx="121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/>
              <a:t>CC0</a:t>
            </a:r>
          </a:p>
          <a:p>
            <a:pPr algn="ctr"/>
            <a:r>
              <a:rPr lang="ja-JP" altLang="en-US" sz="1200" dirty="0"/>
              <a:t>（著作権関係）</a:t>
            </a:r>
            <a:endParaRPr lang="en-US" altLang="ja-JP" sz="1200" dirty="0"/>
          </a:p>
        </p:txBody>
      </p:sp>
      <p:pic>
        <p:nvPicPr>
          <p:cNvPr id="43" name="図 42" descr="QR コード&#10;&#10;自動的に生成された説明">
            <a:extLst>
              <a:ext uri="{FF2B5EF4-FFF2-40B4-BE49-F238E27FC236}">
                <a16:creationId xmlns:a16="http://schemas.microsoft.com/office/drawing/2014/main" id="{FC53468C-4E15-9488-07DA-2D3C030A1D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332" y="8163635"/>
            <a:ext cx="936000" cy="936000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B900D19-EBE9-3FF5-1D40-ED44CC4AF5D8}"/>
              </a:ext>
            </a:extLst>
          </p:cNvPr>
          <p:cNvSpPr txBox="1"/>
          <p:nvPr/>
        </p:nvSpPr>
        <p:spPr>
          <a:xfrm>
            <a:off x="8876598" y="9074484"/>
            <a:ext cx="134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/>
              <a:t>OpenStreetMap</a:t>
            </a:r>
          </a:p>
          <a:p>
            <a:pPr algn="ctr"/>
            <a:r>
              <a:rPr kumimoji="1" lang="ja-JP" altLang="en-US" sz="1200" dirty="0"/>
              <a:t>の著作権ページ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5CA7700-7835-95E3-401E-2B178939B24D}"/>
              </a:ext>
            </a:extLst>
          </p:cNvPr>
          <p:cNvSpPr txBox="1"/>
          <p:nvPr/>
        </p:nvSpPr>
        <p:spPr>
          <a:xfrm>
            <a:off x="11588841" y="9074484"/>
            <a:ext cx="121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/>
              <a:t>防災マップ作り</a:t>
            </a:r>
            <a:endParaRPr lang="en-US" altLang="ja-JP" sz="1200" dirty="0"/>
          </a:p>
          <a:p>
            <a:pPr algn="ctr"/>
            <a:r>
              <a:rPr lang="ja-JP" altLang="en-US" sz="1200" dirty="0"/>
              <a:t>ブログ</a:t>
            </a:r>
            <a:endParaRPr lang="en-US" altLang="ja-JP" sz="1200" dirty="0"/>
          </a:p>
        </p:txBody>
      </p:sp>
      <p:pic>
        <p:nvPicPr>
          <p:cNvPr id="46" name="図 45" descr="QR コード&#10;&#10;自動的に生成された説明">
            <a:extLst>
              <a:ext uri="{FF2B5EF4-FFF2-40B4-BE49-F238E27FC236}">
                <a16:creationId xmlns:a16="http://schemas.microsoft.com/office/drawing/2014/main" id="{66601434-872A-991B-9F28-8701F327FE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11" y="8163635"/>
            <a:ext cx="936000" cy="936000"/>
          </a:xfrm>
          <a:prstGeom prst="rect">
            <a:avLst/>
          </a:prstGeom>
        </p:spPr>
      </p:pic>
      <p:pic>
        <p:nvPicPr>
          <p:cNvPr id="47" name="図 46" descr="QR コード&#10;&#10;自動的に生成された説明">
            <a:extLst>
              <a:ext uri="{FF2B5EF4-FFF2-40B4-BE49-F238E27FC236}">
                <a16:creationId xmlns:a16="http://schemas.microsoft.com/office/drawing/2014/main" id="{0D5DA039-BF62-B1FD-EC43-D11616A8CD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171" y="8163635"/>
            <a:ext cx="936000" cy="936000"/>
          </a:xfrm>
          <a:prstGeom prst="rect">
            <a:avLst/>
          </a:prstGeom>
        </p:spPr>
      </p:pic>
      <p:pic>
        <p:nvPicPr>
          <p:cNvPr id="48" name="図 47" descr="QR コード&#10;&#10;自動的に生成された説明">
            <a:extLst>
              <a:ext uri="{FF2B5EF4-FFF2-40B4-BE49-F238E27FC236}">
                <a16:creationId xmlns:a16="http://schemas.microsoft.com/office/drawing/2014/main" id="{6A6ABD53-2904-CAEB-0C5F-8BF46AFDCD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251" y="8163635"/>
            <a:ext cx="936000" cy="936000"/>
          </a:xfrm>
          <a:prstGeom prst="rect">
            <a:avLst/>
          </a:prstGeom>
        </p:spPr>
      </p:pic>
      <p:pic>
        <p:nvPicPr>
          <p:cNvPr id="49" name="図 48" descr="QR コード&#10;&#10;自動的に生成された説明">
            <a:extLst>
              <a:ext uri="{FF2B5EF4-FFF2-40B4-BE49-F238E27FC236}">
                <a16:creationId xmlns:a16="http://schemas.microsoft.com/office/drawing/2014/main" id="{41C37F06-9DC8-F1E6-306E-130FF42CD4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791" y="8163635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5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図 42" descr="グラフィカル ユーザー インターフェイス, アプリケーション, Web サイト&#10;&#10;自動的に生成された説明">
            <a:extLst>
              <a:ext uri="{FF2B5EF4-FFF2-40B4-BE49-F238E27FC236}">
                <a16:creationId xmlns:a16="http://schemas.microsoft.com/office/drawing/2014/main" id="{F793456F-9291-9814-CAD8-A34FE9B82D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7" t="16497" b="12439"/>
          <a:stretch/>
        </p:blipFill>
        <p:spPr>
          <a:xfrm>
            <a:off x="3576738" y="7403473"/>
            <a:ext cx="2214639" cy="1916428"/>
          </a:xfrm>
          <a:prstGeom prst="rect">
            <a:avLst/>
          </a:prstGeom>
        </p:spPr>
      </p:pic>
      <p:sp>
        <p:nvSpPr>
          <p:cNvPr id="57" name="テキスト ボックス 56"/>
          <p:cNvSpPr txBox="1"/>
          <p:nvPr/>
        </p:nvSpPr>
        <p:spPr>
          <a:xfrm>
            <a:off x="10597" y="242537"/>
            <a:ext cx="5913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uMap</a:t>
            </a:r>
            <a:r>
              <a:rPr kumimoji="1" lang="ja-JP" altLang="en-US" b="1" dirty="0"/>
              <a:t>への地物（施設の情報等）の追加と、画像の追加方法</a:t>
            </a: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07D607C8-E909-0DC7-10CB-FECF0473A83A}"/>
              </a:ext>
            </a:extLst>
          </p:cNvPr>
          <p:cNvGrpSpPr/>
          <p:nvPr/>
        </p:nvGrpSpPr>
        <p:grpSpPr>
          <a:xfrm>
            <a:off x="186214" y="5017818"/>
            <a:ext cx="5745447" cy="2462213"/>
            <a:chOff x="457686" y="6875203"/>
            <a:chExt cx="5745447" cy="2462213"/>
          </a:xfrm>
        </p:grpSpPr>
        <p:pic>
          <p:nvPicPr>
            <p:cNvPr id="45" name="図 44" descr="グラフィカル ユーザー インターフェイス, アプリケーション, PowerPoint&#10;&#10;自動的に生成された説明">
              <a:extLst>
                <a:ext uri="{FF2B5EF4-FFF2-40B4-BE49-F238E27FC236}">
                  <a16:creationId xmlns:a16="http://schemas.microsoft.com/office/drawing/2014/main" id="{B8B4998B-6554-990B-D6A6-749DB19D4D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" t="17253" r="32621" b="9179"/>
            <a:stretch/>
          </p:blipFill>
          <p:spPr>
            <a:xfrm>
              <a:off x="457686" y="6977875"/>
              <a:ext cx="3102494" cy="1909129"/>
            </a:xfrm>
            <a:prstGeom prst="rect">
              <a:avLst/>
            </a:prstGeom>
          </p:spPr>
        </p:pic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16C6DD43-6E28-14C6-7498-BE06EB3715D2}"/>
                </a:ext>
              </a:extLst>
            </p:cNvPr>
            <p:cNvSpPr/>
            <p:nvPr/>
          </p:nvSpPr>
          <p:spPr>
            <a:xfrm>
              <a:off x="990362" y="7139477"/>
              <a:ext cx="575771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⑤</a:t>
              </a: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98AB7006-3B98-A680-DAA4-1845D3939A13}"/>
                </a:ext>
              </a:extLst>
            </p:cNvPr>
            <p:cNvSpPr/>
            <p:nvPr/>
          </p:nvSpPr>
          <p:spPr>
            <a:xfrm>
              <a:off x="1568150" y="7361339"/>
              <a:ext cx="860090" cy="310452"/>
            </a:xfrm>
            <a:prstGeom prst="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B616D8B4-56BF-B14E-55D4-DDD58990AFB0}"/>
                </a:ext>
              </a:extLst>
            </p:cNvPr>
            <p:cNvSpPr txBox="1"/>
            <p:nvPr/>
          </p:nvSpPr>
          <p:spPr>
            <a:xfrm>
              <a:off x="3660744" y="6875203"/>
              <a:ext cx="2542389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/>
                <a:t>⑤画像を追加する場合</a:t>
              </a:r>
              <a:endParaRPr lang="en-US" altLang="ja-JP" sz="1400" b="1" dirty="0"/>
            </a:p>
            <a:p>
              <a:r>
                <a:rPr lang="ja-JP" altLang="en-US" sz="1400" b="1" dirty="0"/>
                <a:t>　直接画像を投稿できないため</a:t>
              </a:r>
              <a:endParaRPr lang="en-US" altLang="ja-JP" sz="1400" b="1" dirty="0"/>
            </a:p>
            <a:p>
              <a:r>
                <a:rPr lang="ja-JP" altLang="en-US" sz="1400" b="1" dirty="0"/>
                <a:t>　他のサイトに投稿されている</a:t>
              </a:r>
              <a:endParaRPr lang="en-US" altLang="ja-JP" sz="1400" b="1" dirty="0"/>
            </a:p>
            <a:p>
              <a:r>
                <a:rPr lang="ja-JP" altLang="en-US" sz="1400" b="1" dirty="0"/>
                <a:t>　画像にリンクを貼ります</a:t>
              </a:r>
              <a:endParaRPr lang="en-US" altLang="ja-JP" sz="1400" b="1" dirty="0"/>
            </a:p>
            <a:p>
              <a:r>
                <a:rPr lang="ja-JP" altLang="en-US" sz="1400" b="1" dirty="0"/>
                <a:t>　画像を右クリックして、</a:t>
              </a:r>
              <a:endParaRPr lang="en-US" altLang="ja-JP" sz="1400" b="1" dirty="0"/>
            </a:p>
            <a:p>
              <a:r>
                <a:rPr lang="ja-JP" altLang="en-US" sz="1400" b="1" dirty="0"/>
                <a:t>　「画像アドレスをコピー」します</a:t>
              </a:r>
              <a:endParaRPr lang="en-US" altLang="ja-JP" sz="1400" b="1" dirty="0"/>
            </a:p>
            <a:p>
              <a:endParaRPr lang="en-US" altLang="ja-JP" sz="1400" b="1" dirty="0"/>
            </a:p>
            <a:p>
              <a:r>
                <a:rPr lang="ja-JP" altLang="en-US" sz="1400" b="1" dirty="0"/>
                <a:t>　基本的に画像の転記は不可</a:t>
              </a:r>
              <a:endParaRPr lang="en-US" altLang="ja-JP" sz="1400" b="1" dirty="0"/>
            </a:p>
            <a:p>
              <a:r>
                <a:rPr lang="ja-JP" altLang="en-US" sz="1400" b="1" dirty="0"/>
                <a:t>　ご自身が撮影した画像を転記</a:t>
              </a:r>
              <a:endParaRPr lang="en-US" altLang="ja-JP" sz="1400" b="1" dirty="0"/>
            </a:p>
            <a:p>
              <a:r>
                <a:rPr lang="ja-JP" altLang="en-US" sz="1400" b="1" dirty="0"/>
                <a:t>　してください。</a:t>
              </a:r>
              <a:endParaRPr lang="en-US" altLang="ja-JP" sz="1400" b="1" dirty="0"/>
            </a:p>
            <a:p>
              <a:endParaRPr kumimoji="1" lang="ja-JP" altLang="en-US" sz="1400" dirty="0">
                <a:solidFill>
                  <a:srgbClr val="00B050"/>
                </a:solidFill>
              </a:endParaRPr>
            </a:p>
          </p:txBody>
        </p:sp>
      </p:grpSp>
      <p:graphicFrame>
        <p:nvGraphicFramePr>
          <p:cNvPr id="30" name="表 29">
            <a:extLst>
              <a:ext uri="{FF2B5EF4-FFF2-40B4-BE49-F238E27FC236}">
                <a16:creationId xmlns:a16="http://schemas.microsoft.com/office/drawing/2014/main" id="{13D729A4-9ABA-5774-ABE2-00A736F5A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903383"/>
              </p:ext>
            </p:extLst>
          </p:nvPr>
        </p:nvGraphicFramePr>
        <p:xfrm>
          <a:off x="6778852" y="5803631"/>
          <a:ext cx="5729829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125">
                  <a:extLst>
                    <a:ext uri="{9D8B030D-6E8A-4147-A177-3AD203B41FA5}">
                      <a16:colId xmlns:a16="http://schemas.microsoft.com/office/drawing/2014/main" val="4209283532"/>
                    </a:ext>
                  </a:extLst>
                </a:gridCol>
                <a:gridCol w="2344062">
                  <a:extLst>
                    <a:ext uri="{9D8B030D-6E8A-4147-A177-3AD203B41FA5}">
                      <a16:colId xmlns:a16="http://schemas.microsoft.com/office/drawing/2014/main" val="3666744832"/>
                    </a:ext>
                  </a:extLst>
                </a:gridCol>
                <a:gridCol w="1794642">
                  <a:extLst>
                    <a:ext uri="{9D8B030D-6E8A-4147-A177-3AD203B41FA5}">
                      <a16:colId xmlns:a16="http://schemas.microsoft.com/office/drawing/2014/main" val="3918358046"/>
                    </a:ext>
                  </a:extLst>
                </a:gridCol>
              </a:tblGrid>
              <a:tr h="265394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施設名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キー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571660"/>
                  </a:ext>
                </a:extLst>
              </a:tr>
              <a:tr h="265394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津波避難ビル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emergency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/>
                        <a:t>assembly_point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555650"/>
                  </a:ext>
                </a:extLst>
              </a:tr>
              <a:tr h="265394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err="1"/>
                        <a:t>assembly_point:tsunami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yes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066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避難所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emergency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/>
                        <a:t>assembly_point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14391"/>
                  </a:ext>
                </a:extLst>
              </a:tr>
              <a:tr h="265394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井戸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/>
                        <a:t>man_made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/>
                        <a:t>water_well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549217"/>
                  </a:ext>
                </a:extLst>
              </a:tr>
              <a:tr h="265394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浄水場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/>
                        <a:t>man_made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/>
                        <a:t>water_works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858137"/>
                  </a:ext>
                </a:extLst>
              </a:tr>
              <a:tr h="265394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銭湯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a</a:t>
                      </a:r>
                      <a:r>
                        <a:rPr kumimoji="1" lang="en-US" altLang="ja-JP" sz="1400"/>
                        <a:t>menity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/>
                        <a:t>public_bath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582155"/>
                  </a:ext>
                </a:extLst>
              </a:tr>
              <a:tr h="265394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/>
                        <a:t>bath:type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/>
                        <a:t>sento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221457"/>
                  </a:ext>
                </a:extLst>
              </a:tr>
              <a:tr h="265394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温泉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amenity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err="1"/>
                        <a:t>public_bath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288054"/>
                  </a:ext>
                </a:extLst>
              </a:tr>
              <a:tr h="265394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err="1"/>
                        <a:t>bath:type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onsen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399957"/>
                  </a:ext>
                </a:extLst>
              </a:tr>
              <a:tr h="265394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公衆電話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amenity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telephone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018224"/>
                  </a:ext>
                </a:extLst>
              </a:tr>
            </a:tbl>
          </a:graphicData>
        </a:graphic>
      </p:graphicFrame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127E195-225E-1A5F-9E24-792D25E9B64E}"/>
              </a:ext>
            </a:extLst>
          </p:cNvPr>
          <p:cNvSpPr/>
          <p:nvPr/>
        </p:nvSpPr>
        <p:spPr>
          <a:xfrm>
            <a:off x="3640224" y="8318711"/>
            <a:ext cx="5757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⑧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E680D88-654B-094E-C697-E23112B0C136}"/>
              </a:ext>
            </a:extLst>
          </p:cNvPr>
          <p:cNvSpPr txBox="1"/>
          <p:nvPr/>
        </p:nvSpPr>
        <p:spPr>
          <a:xfrm>
            <a:off x="3452582" y="7342169"/>
            <a:ext cx="2214639" cy="51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/>
              <a:t>⑧変更した地物を選択</a:t>
            </a:r>
            <a:endParaRPr lang="en-US" altLang="ja-JP" sz="1400" b="1" dirty="0"/>
          </a:p>
          <a:p>
            <a:r>
              <a:rPr kumimoji="1" lang="ja-JP" altLang="en-US" sz="1400" b="1" dirty="0"/>
              <a:t>　画像が表示されます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961F8FB-ED8F-E71E-0EE0-68A0157D5CE2}"/>
              </a:ext>
            </a:extLst>
          </p:cNvPr>
          <p:cNvSpPr txBox="1"/>
          <p:nvPr/>
        </p:nvSpPr>
        <p:spPr>
          <a:xfrm>
            <a:off x="3827820" y="8983550"/>
            <a:ext cx="1917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 dirty="0"/>
              <a:t>@OpenStreetMap contributors</a:t>
            </a:r>
            <a:endParaRPr kumimoji="1" lang="ja-JP" altLang="en-US" sz="1000" dirty="0"/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24AB5678-1C6D-185C-6F11-85CAAA7327E6}"/>
              </a:ext>
            </a:extLst>
          </p:cNvPr>
          <p:cNvGrpSpPr/>
          <p:nvPr/>
        </p:nvGrpSpPr>
        <p:grpSpPr>
          <a:xfrm>
            <a:off x="186214" y="614519"/>
            <a:ext cx="5605164" cy="2021874"/>
            <a:chOff x="457686" y="614519"/>
            <a:chExt cx="5605164" cy="2021874"/>
          </a:xfrm>
        </p:grpSpPr>
        <p:pic>
          <p:nvPicPr>
            <p:cNvPr id="34" name="図 33" descr="マップ&#10;&#10;自動的に生成された説明">
              <a:extLst>
                <a:ext uri="{FF2B5EF4-FFF2-40B4-BE49-F238E27FC236}">
                  <a16:creationId xmlns:a16="http://schemas.microsoft.com/office/drawing/2014/main" id="{1C6A7C33-C11B-3FA2-3B94-399070086A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28" t="18904" b="8070"/>
            <a:stretch/>
          </p:blipFill>
          <p:spPr>
            <a:xfrm>
              <a:off x="457686" y="745039"/>
              <a:ext cx="1870978" cy="1889560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, Web サイト, マップ&#10;&#10;自動的に生成された説明">
              <a:extLst>
                <a:ext uri="{FF2B5EF4-FFF2-40B4-BE49-F238E27FC236}">
                  <a16:creationId xmlns:a16="http://schemas.microsoft.com/office/drawing/2014/main" id="{33012278-E8EB-02FD-E6CA-CD288B1BF0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87" t="18637" b="7237"/>
            <a:stretch/>
          </p:blipFill>
          <p:spPr>
            <a:xfrm>
              <a:off x="2766626" y="718359"/>
              <a:ext cx="1771645" cy="1918034"/>
            </a:xfrm>
            <a:prstGeom prst="rect">
              <a:avLst/>
            </a:prstGeom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60A5A842-4EC0-3775-4B42-6570C6A0CF13}"/>
                </a:ext>
              </a:extLst>
            </p:cNvPr>
            <p:cNvSpPr/>
            <p:nvPr/>
          </p:nvSpPr>
          <p:spPr>
            <a:xfrm>
              <a:off x="1259798" y="614519"/>
              <a:ext cx="575771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①</a:t>
              </a: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9D3439F-54E4-B71D-3036-C8614B977C8B}"/>
                </a:ext>
              </a:extLst>
            </p:cNvPr>
            <p:cNvSpPr/>
            <p:nvPr/>
          </p:nvSpPr>
          <p:spPr>
            <a:xfrm>
              <a:off x="4238204" y="841220"/>
              <a:ext cx="400051" cy="621870"/>
            </a:xfrm>
            <a:prstGeom prst="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3A4CE069-AC9A-E248-F4CE-77C637CA9E85}"/>
                </a:ext>
              </a:extLst>
            </p:cNvPr>
            <p:cNvSpPr/>
            <p:nvPr/>
          </p:nvSpPr>
          <p:spPr>
            <a:xfrm>
              <a:off x="1938110" y="712408"/>
              <a:ext cx="428757" cy="324138"/>
            </a:xfrm>
            <a:prstGeom prst="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乗算記号 7">
              <a:extLst>
                <a:ext uri="{FF2B5EF4-FFF2-40B4-BE49-F238E27FC236}">
                  <a16:creationId xmlns:a16="http://schemas.microsoft.com/office/drawing/2014/main" id="{2787BD78-B46F-2F90-5BF5-F272A9E72A79}"/>
                </a:ext>
              </a:extLst>
            </p:cNvPr>
            <p:cNvSpPr/>
            <p:nvPr/>
          </p:nvSpPr>
          <p:spPr>
            <a:xfrm>
              <a:off x="4222757" y="1147268"/>
              <a:ext cx="415498" cy="1485900"/>
            </a:xfrm>
            <a:prstGeom prst="mathMultiply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7D817D6F-8460-C1DC-0C09-F0DF2E6E8C0D}"/>
                </a:ext>
              </a:extLst>
            </p:cNvPr>
            <p:cNvSpPr/>
            <p:nvPr/>
          </p:nvSpPr>
          <p:spPr>
            <a:xfrm>
              <a:off x="3571947" y="865139"/>
              <a:ext cx="575771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②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3014B253-E670-2CC3-50EA-9E182E7152A7}"/>
                </a:ext>
              </a:extLst>
            </p:cNvPr>
            <p:cNvSpPr txBox="1"/>
            <p:nvPr/>
          </p:nvSpPr>
          <p:spPr>
            <a:xfrm>
              <a:off x="1009371" y="1312469"/>
              <a:ext cx="13492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/>
                <a:t>①右上の</a:t>
              </a:r>
              <a:endParaRPr kumimoji="1" lang="en-US" altLang="ja-JP" sz="1400" b="1" dirty="0"/>
            </a:p>
            <a:p>
              <a:r>
                <a:rPr lang="ja-JP" altLang="en-US" sz="1400" b="1" dirty="0"/>
                <a:t>　</a:t>
              </a:r>
              <a:r>
                <a:rPr kumimoji="1" lang="ja-JP" altLang="en-US" sz="1400" b="1" dirty="0"/>
                <a:t>編集を押して、</a:t>
              </a:r>
              <a:endParaRPr kumimoji="1" lang="en-US" altLang="ja-JP" sz="1400" b="1" dirty="0"/>
            </a:p>
            <a:p>
              <a:r>
                <a:rPr lang="ja-JP" altLang="en-US" sz="1400" b="1" dirty="0"/>
                <a:t>　編集モードに</a:t>
              </a:r>
              <a:endParaRPr lang="en-US" altLang="ja-JP" sz="1400" b="1" dirty="0"/>
            </a:p>
            <a:p>
              <a:r>
                <a:rPr lang="ja-JP" altLang="en-US" sz="1400" b="1" dirty="0"/>
                <a:t>　してください</a:t>
              </a:r>
              <a:endParaRPr kumimoji="1" lang="ja-JP" altLang="en-US" sz="1400" b="1" dirty="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D1FA1980-00E9-A976-8C94-36B1C2B52E8F}"/>
                </a:ext>
              </a:extLst>
            </p:cNvPr>
            <p:cNvSpPr txBox="1"/>
            <p:nvPr/>
          </p:nvSpPr>
          <p:spPr>
            <a:xfrm>
              <a:off x="4594897" y="828391"/>
              <a:ext cx="146795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/>
                <a:t>②新しい地物を</a:t>
              </a:r>
              <a:endParaRPr lang="en-US" altLang="ja-JP" sz="1400" b="1" dirty="0"/>
            </a:p>
            <a:p>
              <a:r>
                <a:rPr kumimoji="1" lang="ja-JP" altLang="en-US" sz="1400" b="1" dirty="0"/>
                <a:t>　追加する場合</a:t>
              </a:r>
              <a:endParaRPr kumimoji="1" lang="en-US" altLang="ja-JP" sz="1400" b="1" dirty="0"/>
            </a:p>
            <a:p>
              <a:r>
                <a:rPr lang="ja-JP" altLang="en-US" sz="1400" b="1" dirty="0"/>
                <a:t>　ポイント（点）、</a:t>
              </a:r>
              <a:endParaRPr lang="en-US" altLang="ja-JP" sz="1400" b="1" dirty="0"/>
            </a:p>
            <a:p>
              <a:r>
                <a:rPr kumimoji="1" lang="ja-JP" altLang="en-US" sz="1400" b="1" dirty="0"/>
                <a:t>　ライン（線）、</a:t>
              </a:r>
              <a:endParaRPr kumimoji="1" lang="en-US" altLang="ja-JP" sz="1400" b="1" dirty="0"/>
            </a:p>
            <a:p>
              <a:r>
                <a:rPr lang="ja-JP" altLang="en-US" sz="1400" b="1" dirty="0"/>
                <a:t>　エリア（面）から</a:t>
              </a:r>
              <a:endParaRPr lang="en-US" altLang="ja-JP" sz="1400" b="1" dirty="0"/>
            </a:p>
            <a:p>
              <a:r>
                <a:rPr kumimoji="1" lang="ja-JP" altLang="en-US" sz="1400" b="1" dirty="0"/>
                <a:t>　選んでください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C413C66D-8DBB-C98E-5BC6-10C44859CFAB}"/>
                </a:ext>
              </a:extLst>
            </p:cNvPr>
            <p:cNvSpPr txBox="1"/>
            <p:nvPr/>
          </p:nvSpPr>
          <p:spPr>
            <a:xfrm>
              <a:off x="3238968" y="1536275"/>
              <a:ext cx="1349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/>
                <a:t>レイヤ情報等は</a:t>
              </a:r>
              <a:endParaRPr kumimoji="1" lang="en-US" altLang="ja-JP" sz="1000" dirty="0"/>
            </a:p>
            <a:p>
              <a:r>
                <a:rPr kumimoji="1" lang="ja-JP" altLang="en-US" sz="1000" dirty="0"/>
                <a:t>管理者しか</a:t>
              </a:r>
              <a:r>
                <a:rPr lang="ja-JP" altLang="en-US" sz="1000" dirty="0"/>
                <a:t>編集</a:t>
              </a:r>
              <a:endParaRPr lang="en-US" altLang="ja-JP" sz="1000" dirty="0"/>
            </a:p>
            <a:p>
              <a:r>
                <a:rPr lang="ja-JP" altLang="en-US" sz="1000" dirty="0"/>
                <a:t>できないため</a:t>
              </a:r>
              <a:endParaRPr lang="en-US" altLang="ja-JP" sz="1000" dirty="0"/>
            </a:p>
            <a:p>
              <a:r>
                <a:rPr kumimoji="1" lang="ja-JP" altLang="en-US" sz="1000" dirty="0"/>
                <a:t>表示されません</a:t>
              </a: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028450BA-9117-4FC3-52E8-E1C52E9CC500}"/>
                </a:ext>
              </a:extLst>
            </p:cNvPr>
            <p:cNvSpPr txBox="1"/>
            <p:nvPr/>
          </p:nvSpPr>
          <p:spPr>
            <a:xfrm>
              <a:off x="498522" y="2256642"/>
              <a:ext cx="18587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b="1" dirty="0"/>
                <a:t>@OpenStreetMap contributors</a:t>
              </a:r>
              <a:endParaRPr kumimoji="1" lang="ja-JP" altLang="en-US" sz="1000" dirty="0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4B04315F-7A65-2BFA-9023-44E4914F97CF}"/>
                </a:ext>
              </a:extLst>
            </p:cNvPr>
            <p:cNvSpPr txBox="1"/>
            <p:nvPr/>
          </p:nvSpPr>
          <p:spPr>
            <a:xfrm>
              <a:off x="2789167" y="2219202"/>
              <a:ext cx="199638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b="1" dirty="0"/>
                <a:t>@OpenStreetMap contributors</a:t>
              </a:r>
              <a:endParaRPr kumimoji="1" lang="ja-JP" altLang="en-US" sz="1000" dirty="0"/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841F0B11-A16F-4647-BBCE-5536D58A111B}"/>
              </a:ext>
            </a:extLst>
          </p:cNvPr>
          <p:cNvGrpSpPr/>
          <p:nvPr/>
        </p:nvGrpSpPr>
        <p:grpSpPr>
          <a:xfrm>
            <a:off x="186214" y="2848887"/>
            <a:ext cx="6204987" cy="2031325"/>
            <a:chOff x="457686" y="4804046"/>
            <a:chExt cx="6204987" cy="2031325"/>
          </a:xfrm>
        </p:grpSpPr>
        <p:pic>
          <p:nvPicPr>
            <p:cNvPr id="41" name="図 40" descr="グラフィカル ユーザー インターフェイス, マップ&#10;&#10;自動的に生成された説明">
              <a:extLst>
                <a:ext uri="{FF2B5EF4-FFF2-40B4-BE49-F238E27FC236}">
                  <a16:creationId xmlns:a16="http://schemas.microsoft.com/office/drawing/2014/main" id="{61DF6A0E-DD79-D9E1-393F-786E1FC003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43" b="7977"/>
            <a:stretch/>
          </p:blipFill>
          <p:spPr>
            <a:xfrm>
              <a:off x="457686" y="4853232"/>
              <a:ext cx="4600117" cy="1909129"/>
            </a:xfrm>
            <a:prstGeom prst="rect">
              <a:avLst/>
            </a:prstGeom>
          </p:spPr>
        </p:pic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5842EADB-323F-22FC-F195-ED2115C03244}"/>
                </a:ext>
              </a:extLst>
            </p:cNvPr>
            <p:cNvSpPr/>
            <p:nvPr/>
          </p:nvSpPr>
          <p:spPr>
            <a:xfrm>
              <a:off x="1919561" y="6043920"/>
              <a:ext cx="358321" cy="228037"/>
            </a:xfrm>
            <a:prstGeom prst="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905614F8-F35A-3663-8355-BE013A48B490}"/>
                </a:ext>
              </a:extLst>
            </p:cNvPr>
            <p:cNvSpPr/>
            <p:nvPr/>
          </p:nvSpPr>
          <p:spPr>
            <a:xfrm>
              <a:off x="1259199" y="5834772"/>
              <a:ext cx="575771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③</a:t>
              </a: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F15EF643-E8C8-D458-E495-884D01A4A77C}"/>
                </a:ext>
              </a:extLst>
            </p:cNvPr>
            <p:cNvSpPr/>
            <p:nvPr/>
          </p:nvSpPr>
          <p:spPr>
            <a:xfrm>
              <a:off x="3560180" y="5274867"/>
              <a:ext cx="1510922" cy="1485900"/>
            </a:xfrm>
            <a:prstGeom prst="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889C1174-2231-E6D3-AC19-A1B8C6F7A35D}"/>
                </a:ext>
              </a:extLst>
            </p:cNvPr>
            <p:cNvSpPr/>
            <p:nvPr/>
          </p:nvSpPr>
          <p:spPr>
            <a:xfrm>
              <a:off x="2984409" y="5057759"/>
              <a:ext cx="575771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④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7007463C-CC45-D773-9B2F-9B8DC9B4AF50}"/>
                </a:ext>
              </a:extLst>
            </p:cNvPr>
            <p:cNvSpPr txBox="1"/>
            <p:nvPr/>
          </p:nvSpPr>
          <p:spPr>
            <a:xfrm>
              <a:off x="5005636" y="4804046"/>
              <a:ext cx="165703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/>
                <a:t>③地物の内容を</a:t>
              </a:r>
              <a:endParaRPr lang="en-US" altLang="ja-JP" sz="1400" b="1" dirty="0"/>
            </a:p>
            <a:p>
              <a:r>
                <a:rPr kumimoji="1" lang="ja-JP" altLang="en-US" sz="1400" b="1" dirty="0"/>
                <a:t>　編集する場合</a:t>
              </a:r>
              <a:endParaRPr kumimoji="1" lang="en-US" altLang="ja-JP" sz="1400" b="1" dirty="0"/>
            </a:p>
            <a:p>
              <a:r>
                <a:rPr lang="ja-JP" altLang="en-US" sz="1400" b="1" dirty="0"/>
                <a:t>　ペンマークを</a:t>
              </a:r>
              <a:endParaRPr lang="en-US" altLang="ja-JP" sz="1400" b="1" dirty="0"/>
            </a:p>
            <a:p>
              <a:r>
                <a:rPr kumimoji="1" lang="ja-JP" altLang="en-US" sz="1400" b="1" dirty="0"/>
                <a:t>　クリック</a:t>
              </a:r>
              <a:endParaRPr kumimoji="1" lang="en-US" altLang="ja-JP" sz="1400" b="1" dirty="0"/>
            </a:p>
            <a:p>
              <a:r>
                <a:rPr lang="ja-JP" altLang="en-US" sz="1400" b="1" dirty="0"/>
                <a:t>　（削除はごみ箱）</a:t>
              </a:r>
              <a:endParaRPr kumimoji="1" lang="en-US" altLang="ja-JP" sz="1400" b="1" dirty="0"/>
            </a:p>
            <a:p>
              <a:endParaRPr lang="en-US" altLang="ja-JP" sz="1400" b="1" dirty="0"/>
            </a:p>
            <a:p>
              <a:r>
                <a:rPr lang="ja-JP" altLang="en-US" sz="1400" b="1" dirty="0"/>
                <a:t>④地物のレイヤ</a:t>
              </a:r>
              <a:endParaRPr lang="en-US" altLang="ja-JP" sz="1400" b="1" dirty="0"/>
            </a:p>
            <a:p>
              <a:r>
                <a:rPr kumimoji="1" lang="ja-JP" altLang="en-US" sz="1400" b="1" dirty="0"/>
                <a:t>　名称・概要を</a:t>
              </a:r>
              <a:endParaRPr kumimoji="1" lang="en-US" altLang="ja-JP" sz="1400" b="1" dirty="0"/>
            </a:p>
            <a:p>
              <a:r>
                <a:rPr lang="ja-JP" altLang="en-US" sz="1400" b="1" dirty="0"/>
                <a:t>　入力</a:t>
              </a:r>
              <a:endParaRPr kumimoji="1" lang="ja-JP" altLang="en-US" sz="1400" b="1" dirty="0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1623D0A8-6903-5E09-6999-D64E15EB0005}"/>
                </a:ext>
              </a:extLst>
            </p:cNvPr>
            <p:cNvSpPr txBox="1"/>
            <p:nvPr/>
          </p:nvSpPr>
          <p:spPr>
            <a:xfrm>
              <a:off x="597270" y="5000508"/>
              <a:ext cx="32575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b="1" dirty="0"/>
                <a:t>@OpenStreetMap contributors</a:t>
              </a:r>
              <a:endParaRPr kumimoji="1" lang="ja-JP" altLang="en-US" sz="1000" dirty="0"/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6871CE97-5298-B287-3C76-4E7E124FF657}"/>
              </a:ext>
            </a:extLst>
          </p:cNvPr>
          <p:cNvGrpSpPr/>
          <p:nvPr/>
        </p:nvGrpSpPr>
        <p:grpSpPr>
          <a:xfrm>
            <a:off x="186214" y="7160094"/>
            <a:ext cx="3257550" cy="2154782"/>
            <a:chOff x="1683475" y="7232313"/>
            <a:chExt cx="3257550" cy="2154782"/>
          </a:xfrm>
        </p:grpSpPr>
        <p:pic>
          <p:nvPicPr>
            <p:cNvPr id="49" name="図 48" descr="グラフィカル ユーザー インターフェイス, アプリケーション, マップ&#10;&#10;自動的に生成された説明">
              <a:extLst>
                <a:ext uri="{FF2B5EF4-FFF2-40B4-BE49-F238E27FC236}">
                  <a16:creationId xmlns:a16="http://schemas.microsoft.com/office/drawing/2014/main" id="{9DF140D7-1CC5-4333-AF97-C00DE350A0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99" t="18335" b="8150"/>
            <a:stretch/>
          </p:blipFill>
          <p:spPr>
            <a:xfrm>
              <a:off x="1769842" y="7477967"/>
              <a:ext cx="3102494" cy="1909128"/>
            </a:xfrm>
            <a:prstGeom prst="rect">
              <a:avLst/>
            </a:prstGeom>
          </p:spPr>
        </p:pic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15AA30F3-D485-A9D0-3867-38E946379464}"/>
                </a:ext>
              </a:extLst>
            </p:cNvPr>
            <p:cNvSpPr/>
            <p:nvPr/>
          </p:nvSpPr>
          <p:spPr>
            <a:xfrm>
              <a:off x="3289279" y="8437823"/>
              <a:ext cx="1559915" cy="646331"/>
            </a:xfrm>
            <a:prstGeom prst="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EB03D220-E0E9-A9B5-FC12-CD263FA544BB}"/>
                </a:ext>
              </a:extLst>
            </p:cNvPr>
            <p:cNvSpPr/>
            <p:nvPr/>
          </p:nvSpPr>
          <p:spPr>
            <a:xfrm>
              <a:off x="4365065" y="7319464"/>
              <a:ext cx="575771" cy="473481"/>
            </a:xfrm>
            <a:prstGeom prst="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5C194393-D01E-5626-6622-77CBB092DA16}"/>
                </a:ext>
              </a:extLst>
            </p:cNvPr>
            <p:cNvSpPr/>
            <p:nvPr/>
          </p:nvSpPr>
          <p:spPr>
            <a:xfrm>
              <a:off x="3751091" y="7232313"/>
              <a:ext cx="575771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⑦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322E1698-984F-1DA8-D599-006A8A2F3610}"/>
                </a:ext>
              </a:extLst>
            </p:cNvPr>
            <p:cNvSpPr/>
            <p:nvPr/>
          </p:nvSpPr>
          <p:spPr>
            <a:xfrm>
              <a:off x="4023828" y="7836199"/>
              <a:ext cx="575771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⑥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CD202998-4C1F-1887-C4F9-E8FBE3961789}"/>
                </a:ext>
              </a:extLst>
            </p:cNvPr>
            <p:cNvSpPr txBox="1"/>
            <p:nvPr/>
          </p:nvSpPr>
          <p:spPr>
            <a:xfrm>
              <a:off x="1786533" y="7652266"/>
              <a:ext cx="1590305" cy="1384995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/>
                <a:t>⑥概要欄に、</a:t>
              </a:r>
              <a:endParaRPr kumimoji="1" lang="en-US" altLang="ja-JP" sz="1400" b="1" dirty="0"/>
            </a:p>
            <a:p>
              <a:r>
                <a:rPr kumimoji="1" lang="ja-JP" altLang="en-US" sz="1400" b="1" dirty="0"/>
                <a:t>　</a:t>
              </a:r>
              <a:r>
                <a:rPr lang="en-US" altLang="ja-JP" sz="1400" b="1" dirty="0">
                  <a:solidFill>
                    <a:srgbClr val="FF0000"/>
                  </a:solidFill>
                </a:rPr>
                <a:t>{{}}</a:t>
              </a:r>
              <a:r>
                <a:rPr lang="ja-JP" altLang="en-US" sz="1400" b="1" dirty="0"/>
                <a:t>で囲う形に</a:t>
              </a:r>
              <a:endParaRPr lang="en-US" altLang="ja-JP" sz="1400" b="1" dirty="0"/>
            </a:p>
            <a:p>
              <a:r>
                <a:rPr lang="ja-JP" altLang="en-US" sz="1400" b="1" dirty="0"/>
                <a:t>　画像アドレスを</a:t>
              </a:r>
              <a:endParaRPr lang="en-US" altLang="ja-JP" sz="1400" b="1" dirty="0"/>
            </a:p>
            <a:p>
              <a:r>
                <a:rPr lang="ja-JP" altLang="en-US" sz="1400" b="1" dirty="0"/>
                <a:t>　貼り付けします</a:t>
              </a:r>
              <a:endParaRPr lang="en-US" altLang="ja-JP" sz="1400" b="1" dirty="0"/>
            </a:p>
            <a:p>
              <a:endParaRPr lang="en-US" altLang="ja-JP" sz="1400" b="1" dirty="0"/>
            </a:p>
            <a:p>
              <a:r>
                <a:rPr kumimoji="1" lang="ja-JP" altLang="en-US" sz="1400" b="1" dirty="0"/>
                <a:t>⑦保存を押します</a:t>
              </a: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8AAAF32E-218F-4AAA-9623-0FE52ED86962}"/>
                </a:ext>
              </a:extLst>
            </p:cNvPr>
            <p:cNvSpPr txBox="1"/>
            <p:nvPr/>
          </p:nvSpPr>
          <p:spPr>
            <a:xfrm>
              <a:off x="1683475" y="9029109"/>
              <a:ext cx="32575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b="1" dirty="0"/>
                <a:t>@OpenStreetMap contributors</a:t>
              </a:r>
              <a:endParaRPr kumimoji="1" lang="ja-JP" altLang="en-US" sz="1000" dirty="0"/>
            </a:p>
          </p:txBody>
        </p:sp>
      </p:grp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395DFB6-7D57-F359-F03F-F1D7D0C49000}"/>
              </a:ext>
            </a:extLst>
          </p:cNvPr>
          <p:cNvSpPr txBox="1"/>
          <p:nvPr/>
        </p:nvSpPr>
        <p:spPr>
          <a:xfrm>
            <a:off x="6679276" y="225756"/>
            <a:ext cx="6066084" cy="5847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/>
              <a:t>入力時の注意</a:t>
            </a:r>
            <a:endParaRPr lang="en-US" altLang="ja-JP" sz="1600" b="1" dirty="0"/>
          </a:p>
          <a:p>
            <a:r>
              <a:rPr lang="ja-JP" altLang="en-US" sz="1200" dirty="0"/>
              <a:t>　・</a:t>
            </a:r>
            <a:r>
              <a:rPr lang="ja-JP" altLang="en-US" sz="1200" b="1" dirty="0">
                <a:solidFill>
                  <a:srgbClr val="FF0000"/>
                </a:solidFill>
              </a:rPr>
              <a:t>二次利用可能とするため、他の著作物（本・パンフ・サイトなど）の情報は入力不可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b="1" dirty="0"/>
              <a:t>　　</a:t>
            </a:r>
            <a:r>
              <a:rPr lang="ja-JP" altLang="en-US" sz="1200" dirty="0"/>
              <a:t>必ず</a:t>
            </a:r>
            <a:r>
              <a:rPr lang="ja-JP" altLang="en-US" sz="1600" b="1" dirty="0">
                <a:solidFill>
                  <a:srgbClr val="FF0000"/>
                </a:solidFill>
              </a:rPr>
              <a:t>自分で現地調査したものか、許諾のある資料を入力</a:t>
            </a:r>
            <a:r>
              <a:rPr lang="ja-JP" altLang="en-US" sz="1200" dirty="0"/>
              <a:t>してください。</a:t>
            </a:r>
            <a:endParaRPr lang="en-US" altLang="ja-JP" sz="1200" dirty="0"/>
          </a:p>
          <a:p>
            <a:r>
              <a:rPr kumimoji="1" lang="ja-JP" altLang="en-US" sz="1200" dirty="0"/>
              <a:t>　・総合防災マップからの</a:t>
            </a:r>
            <a:r>
              <a:rPr kumimoji="1" lang="ja-JP" altLang="en-US" sz="1200" b="1" dirty="0">
                <a:solidFill>
                  <a:srgbClr val="00B050"/>
                </a:solidFill>
              </a:rPr>
              <a:t>書き写し</a:t>
            </a:r>
            <a:r>
              <a:rPr kumimoji="1" lang="ja-JP" altLang="en-US" sz="1200" dirty="0"/>
              <a:t>の場合は</a:t>
            </a:r>
            <a:r>
              <a:rPr kumimoji="1" lang="ja-JP" altLang="en-US" sz="1200" b="1" dirty="0">
                <a:solidFill>
                  <a:srgbClr val="00B050"/>
                </a:solidFill>
              </a:rPr>
              <a:t>概要欄に出典を要記載</a:t>
            </a:r>
            <a:endParaRPr kumimoji="1" lang="en-US" altLang="ja-JP" sz="1200" b="1" dirty="0">
              <a:solidFill>
                <a:srgbClr val="00B050"/>
              </a:solidFill>
            </a:endParaRPr>
          </a:p>
          <a:p>
            <a:r>
              <a:rPr lang="ja-JP" altLang="en-US" sz="1200" dirty="0"/>
              <a:t>　　例「〇〇市総合防災マップ</a:t>
            </a:r>
            <a:r>
              <a:rPr lang="en-US" altLang="ja-JP" sz="1200" dirty="0"/>
              <a:t>2022</a:t>
            </a:r>
            <a:r>
              <a:rPr lang="ja-JP" altLang="en-US" sz="1200" dirty="0"/>
              <a:t>版より〇〇津波想定区域を転記」</a:t>
            </a:r>
            <a:endParaRPr kumimoji="1" lang="en-US" altLang="ja-JP" sz="1200" dirty="0"/>
          </a:p>
          <a:p>
            <a:r>
              <a:rPr lang="ja-JP" altLang="en-US" sz="1200" dirty="0"/>
              <a:t>　・外部サイトのリンク先を表示する場合は、概要欄に</a:t>
            </a:r>
            <a:r>
              <a:rPr lang="en-US" altLang="ja-JP" sz="1200" b="1" dirty="0">
                <a:solidFill>
                  <a:srgbClr val="0070C0"/>
                </a:solidFill>
              </a:rPr>
              <a:t>[[</a:t>
            </a:r>
            <a:r>
              <a:rPr lang="ja-JP" altLang="en-US" sz="1200" b="1" dirty="0">
                <a:solidFill>
                  <a:srgbClr val="0070C0"/>
                </a:solidFill>
              </a:rPr>
              <a:t>リンク先のアドレス</a:t>
            </a:r>
            <a:r>
              <a:rPr lang="en-US" altLang="ja-JP" sz="1200" b="1" dirty="0">
                <a:solidFill>
                  <a:srgbClr val="0070C0"/>
                </a:solidFill>
              </a:rPr>
              <a:t>]]</a:t>
            </a:r>
            <a:r>
              <a:rPr lang="ja-JP" altLang="en-US" sz="1200" dirty="0"/>
              <a:t>を入力</a:t>
            </a:r>
            <a:endParaRPr lang="en-US" altLang="ja-JP" sz="1200" dirty="0"/>
          </a:p>
          <a:p>
            <a:r>
              <a:rPr kumimoji="1" lang="ja-JP" altLang="en-US" sz="1200" dirty="0"/>
              <a:t>　・写真を表示する場合は、概要欄に</a:t>
            </a:r>
            <a:r>
              <a:rPr kumimoji="1" lang="en-US" altLang="ja-JP" sz="1200" b="1" dirty="0">
                <a:solidFill>
                  <a:srgbClr val="0070C0"/>
                </a:solidFill>
              </a:rPr>
              <a:t>{{</a:t>
            </a:r>
            <a:r>
              <a:rPr kumimoji="1" lang="ja-JP" altLang="en-US" sz="1200" b="1" dirty="0">
                <a:solidFill>
                  <a:srgbClr val="0070C0"/>
                </a:solidFill>
              </a:rPr>
              <a:t>写真のアドレス</a:t>
            </a:r>
            <a:r>
              <a:rPr kumimoji="1" lang="en-US" altLang="ja-JP" sz="1200" b="1" dirty="0">
                <a:solidFill>
                  <a:srgbClr val="0070C0"/>
                </a:solidFill>
              </a:rPr>
              <a:t>}}</a:t>
            </a:r>
            <a:r>
              <a:rPr kumimoji="1" lang="ja-JP" altLang="en-US" sz="1200" dirty="0"/>
              <a:t>を入力</a:t>
            </a:r>
            <a:endParaRPr kumimoji="1" lang="en-US" altLang="ja-JP" sz="1200" dirty="0"/>
          </a:p>
          <a:p>
            <a:r>
              <a:rPr lang="ja-JP" altLang="en-US" sz="1200" dirty="0"/>
              <a:t>　　</a:t>
            </a:r>
            <a:r>
              <a:rPr kumimoji="1" lang="ja-JP" altLang="en-US" sz="1200" dirty="0"/>
              <a:t>基本的に、写真の転載は不可になっていると思いますので、</a:t>
            </a:r>
            <a:endParaRPr kumimoji="1" lang="en-US" altLang="ja-JP" sz="1200" dirty="0"/>
          </a:p>
          <a:p>
            <a:r>
              <a:rPr lang="ja-JP" altLang="en-US" sz="1200" dirty="0"/>
              <a:t>　</a:t>
            </a:r>
            <a:r>
              <a:rPr lang="ja-JP" altLang="en-US" sz="1200" b="1" dirty="0">
                <a:solidFill>
                  <a:srgbClr val="00B050"/>
                </a:solidFill>
              </a:rPr>
              <a:t>　</a:t>
            </a:r>
            <a:r>
              <a:rPr kumimoji="1" lang="ja-JP" altLang="en-US" sz="1200" b="1" dirty="0">
                <a:solidFill>
                  <a:srgbClr val="00B050"/>
                </a:solidFill>
              </a:rPr>
              <a:t>写真</a:t>
            </a:r>
            <a:r>
              <a:rPr lang="ja-JP" altLang="en-US" sz="1200" b="1" dirty="0">
                <a:solidFill>
                  <a:srgbClr val="00B050"/>
                </a:solidFill>
              </a:rPr>
              <a:t>はご自身が撮影し投稿したものからリンク</a:t>
            </a:r>
            <a:r>
              <a:rPr lang="ja-JP" altLang="en-US" sz="1200" dirty="0"/>
              <a:t>をつけてください。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　・ダウンロードしたデータが使いやすいので、</a:t>
            </a:r>
            <a:r>
              <a:rPr lang="ja-JP" altLang="en-US" sz="1200" b="1" dirty="0">
                <a:solidFill>
                  <a:srgbClr val="0070C0"/>
                </a:solidFill>
              </a:rPr>
              <a:t>基本的にポイント（点）で入力</a:t>
            </a:r>
            <a:r>
              <a:rPr lang="ja-JP" altLang="en-US" sz="1200" dirty="0"/>
              <a:t>してください。</a:t>
            </a:r>
            <a:endParaRPr lang="en-US" altLang="ja-JP" sz="1200" dirty="0"/>
          </a:p>
          <a:p>
            <a:r>
              <a:rPr lang="ja-JP" altLang="en-US" sz="1200" dirty="0"/>
              <a:t>　　道路や川、災害の区域など、ポイント（点）で入れにくいものは、ライン（線）、エリア（面）で</a:t>
            </a:r>
            <a:endParaRPr lang="en-US" altLang="ja-JP" sz="1200" dirty="0"/>
          </a:p>
          <a:p>
            <a:r>
              <a:rPr lang="ja-JP" altLang="en-US" sz="1200" dirty="0"/>
              <a:t>　　入力してください。</a:t>
            </a:r>
            <a:endParaRPr lang="en-US" altLang="ja-JP" sz="1200" dirty="0"/>
          </a:p>
          <a:p>
            <a:r>
              <a:rPr lang="ja-JP" altLang="en-US" sz="1200" dirty="0"/>
              <a:t>　・まず、レイヤ（津波避難ビルや避難所など）を選択</a:t>
            </a:r>
            <a:endParaRPr lang="en-US" altLang="ja-JP" sz="1200" dirty="0"/>
          </a:p>
          <a:p>
            <a:r>
              <a:rPr lang="ja-JP" altLang="en-US" sz="1200" dirty="0"/>
              <a:t>　・名称を入力、概要は入力しなくても</a:t>
            </a:r>
            <a:r>
              <a:rPr lang="en-US" altLang="ja-JP" sz="1200" dirty="0"/>
              <a:t>OK</a:t>
            </a:r>
            <a:r>
              <a:rPr lang="ja-JP" altLang="en-US" sz="1200" dirty="0"/>
              <a:t>です</a:t>
            </a:r>
            <a:endParaRPr lang="en-US" altLang="ja-JP" sz="1200" dirty="0"/>
          </a:p>
          <a:p>
            <a:r>
              <a:rPr lang="ja-JP" altLang="en-US" sz="1200" dirty="0"/>
              <a:t>　・</a:t>
            </a:r>
            <a:r>
              <a:rPr lang="ja-JP" altLang="en-US" sz="1200" b="1" dirty="0">
                <a:solidFill>
                  <a:srgbClr val="FFC000"/>
                </a:solidFill>
              </a:rPr>
              <a:t>ピンの色</a:t>
            </a:r>
            <a:r>
              <a:rPr lang="ja-JP" altLang="en-US" sz="1200" dirty="0"/>
              <a:t>は、レイヤごとに統一しているので、</a:t>
            </a:r>
            <a:r>
              <a:rPr lang="ja-JP" altLang="en-US" sz="1200" b="1" dirty="0">
                <a:solidFill>
                  <a:srgbClr val="FFC000"/>
                </a:solidFill>
              </a:rPr>
              <a:t>変えないで</a:t>
            </a:r>
            <a:r>
              <a:rPr lang="ja-JP" altLang="en-US" sz="1200" dirty="0"/>
              <a:t>ください。</a:t>
            </a:r>
            <a:endParaRPr lang="en-US" altLang="ja-JP" sz="1200" dirty="0"/>
          </a:p>
          <a:p>
            <a:r>
              <a:rPr lang="ja-JP" altLang="en-US" sz="1200" dirty="0"/>
              <a:t>　・わかる範囲のみの入力で大丈夫です。どなた（未来の自分？）でも情報を追加できます。</a:t>
            </a:r>
            <a:endParaRPr lang="en-US" altLang="ja-JP" sz="1200" dirty="0"/>
          </a:p>
          <a:p>
            <a:r>
              <a:rPr lang="ja-JP" altLang="en-US" sz="1200" dirty="0"/>
              <a:t>　・</a:t>
            </a:r>
            <a:r>
              <a:rPr lang="en-US" altLang="ja-JP" sz="1200" dirty="0"/>
              <a:t>CSV</a:t>
            </a:r>
            <a:r>
              <a:rPr lang="ja-JP" altLang="en-US" sz="1200" dirty="0"/>
              <a:t>ファイルにするときずれるので、名称には半角コンマ「</a:t>
            </a:r>
            <a:r>
              <a:rPr lang="en-US" altLang="ja-JP" sz="1200" dirty="0"/>
              <a:t>,</a:t>
            </a:r>
            <a:r>
              <a:rPr lang="ja-JP" altLang="en-US" sz="1200" dirty="0"/>
              <a:t>」は使用しないでください。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600" b="1" dirty="0"/>
              <a:t>書き写しの許諾のある資料</a:t>
            </a:r>
            <a:endParaRPr lang="en-US" altLang="ja-JP" sz="1600" b="1" dirty="0"/>
          </a:p>
          <a:p>
            <a:r>
              <a:rPr lang="ja-JP" altLang="en-US" sz="1200" b="1" dirty="0"/>
              <a:t>　・泉大津市総合防災マップ（</a:t>
            </a:r>
            <a:r>
              <a:rPr lang="en-US" altLang="ja-JP" sz="1200" b="1" dirty="0"/>
              <a:t>2024</a:t>
            </a:r>
            <a:r>
              <a:rPr lang="ja-JP" altLang="en-US" sz="1200" b="1" dirty="0"/>
              <a:t>年</a:t>
            </a:r>
            <a:r>
              <a:rPr lang="en-US" altLang="ja-JP" sz="1200" b="1" dirty="0"/>
              <a:t>2</a:t>
            </a:r>
            <a:r>
              <a:rPr lang="ja-JP" altLang="en-US" sz="1200" b="1" dirty="0"/>
              <a:t>月</a:t>
            </a:r>
            <a:r>
              <a:rPr lang="en-US" altLang="ja-JP" sz="1200" b="1" dirty="0"/>
              <a:t>22</a:t>
            </a:r>
            <a:r>
              <a:rPr lang="ja-JP" altLang="en-US" sz="1200" b="1" dirty="0"/>
              <a:t>日）</a:t>
            </a:r>
            <a:endParaRPr lang="en-US" altLang="ja-JP" sz="1200" b="1" dirty="0"/>
          </a:p>
          <a:p>
            <a:endParaRPr lang="en-US" altLang="ja-JP" sz="1200" dirty="0"/>
          </a:p>
          <a:p>
            <a:r>
              <a:rPr lang="en-US" altLang="ja-JP" sz="1600" b="1" dirty="0"/>
              <a:t>OpenStreetMap</a:t>
            </a:r>
            <a:r>
              <a:rPr lang="ja-JP" altLang="en-US" sz="1600" b="1" dirty="0"/>
              <a:t>への活用について</a:t>
            </a:r>
            <a:endParaRPr lang="en-US" altLang="ja-JP" sz="1600" b="1" dirty="0"/>
          </a:p>
          <a:p>
            <a:r>
              <a:rPr lang="ja-JP" altLang="en-US" sz="1200" b="1" dirty="0"/>
              <a:t>　・防災マップは著作権フリー（</a:t>
            </a:r>
            <a:r>
              <a:rPr lang="en-US" altLang="ja-JP" sz="1200" b="1" dirty="0"/>
              <a:t>CC0</a:t>
            </a:r>
            <a:r>
              <a:rPr lang="ja-JP" altLang="en-US" sz="1200" b="1" dirty="0"/>
              <a:t>）にしているので</a:t>
            </a:r>
          </a:p>
          <a:p>
            <a:r>
              <a:rPr lang="ja-JP" altLang="en-US" sz="1200" b="1" dirty="0"/>
              <a:t>　　</a:t>
            </a:r>
            <a:r>
              <a:rPr lang="en-US" altLang="ja-JP" sz="1200" b="1" dirty="0"/>
              <a:t>uMap</a:t>
            </a:r>
            <a:r>
              <a:rPr lang="ja-JP" altLang="en-US" sz="1200" b="1" dirty="0"/>
              <a:t>のデータを使って</a:t>
            </a:r>
            <a:r>
              <a:rPr lang="en-US" altLang="ja-JP" sz="1200" b="1" dirty="0"/>
              <a:t>OpenStreetMap</a:t>
            </a:r>
            <a:r>
              <a:rPr lang="ja-JP" altLang="en-US" sz="1200" b="1" dirty="0"/>
              <a:t>に入力できます</a:t>
            </a:r>
          </a:p>
          <a:p>
            <a:r>
              <a:rPr lang="ja-JP" altLang="en-US" sz="1200" b="1" dirty="0"/>
              <a:t>　・情報源（</a:t>
            </a:r>
            <a:r>
              <a:rPr lang="en-US" altLang="ja-JP" sz="1200" b="1" dirty="0"/>
              <a:t>source</a:t>
            </a:r>
            <a:r>
              <a:rPr lang="ja-JP" altLang="en-US" sz="1200" b="1" dirty="0"/>
              <a:t>）は「みんなでつくる泉州らへんの防災マップ</a:t>
            </a:r>
            <a:r>
              <a:rPr lang="en-US" altLang="ja-JP" sz="1200" b="1" dirty="0"/>
              <a:t>CC0</a:t>
            </a:r>
            <a:r>
              <a:rPr lang="ja-JP" altLang="en-US" sz="1200" b="1" dirty="0"/>
              <a:t>」</a:t>
            </a:r>
          </a:p>
          <a:p>
            <a:endParaRPr lang="en-US" altLang="ja-JP" sz="1600" b="1" dirty="0"/>
          </a:p>
          <a:p>
            <a:r>
              <a:rPr kumimoji="1" lang="en-US" altLang="ja-JP" sz="1600" b="1" dirty="0"/>
              <a:t>OpenStreetMap</a:t>
            </a:r>
            <a:r>
              <a:rPr kumimoji="1" lang="ja-JP" altLang="en-US" sz="1600" b="1" dirty="0"/>
              <a:t>用タグ一覧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2145610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981</TotalTime>
  <Words>1338</Words>
  <Application>Microsoft Office PowerPoint</Application>
  <PresentationFormat>A3 297x420 mm</PresentationFormat>
  <Paragraphs>187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rokusuke</dc:creator>
  <cp:lastModifiedBy>和夫 楠本</cp:lastModifiedBy>
  <cp:revision>155</cp:revision>
  <cp:lastPrinted>2024-02-25T12:01:11Z</cp:lastPrinted>
  <dcterms:created xsi:type="dcterms:W3CDTF">2018-01-07T04:30:15Z</dcterms:created>
  <dcterms:modified xsi:type="dcterms:W3CDTF">2024-02-28T22:03:32Z</dcterms:modified>
</cp:coreProperties>
</file>