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Lst>
  <p:sldSz cx="12801600" cy="9601200" type="A3"/>
  <p:notesSz cx="10020300" cy="144494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kusuke" initials="r" lastIdx="1" clrIdx="0">
    <p:extLst>
      <p:ext uri="{19B8F6BF-5375-455C-9EA6-DF929625EA0E}">
        <p15:presenceInfo xmlns:p15="http://schemas.microsoft.com/office/powerpoint/2012/main" userId="rokusu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5" d="100"/>
          <a:sy n="45" d="100"/>
        </p:scale>
        <p:origin x="141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和夫 楠本" userId="0b57b813cb9bb724" providerId="LiveId" clId="{373B3C07-8B35-4224-A072-09F9E3E6B314}"/>
    <pc:docChg chg="modSld">
      <pc:chgData name="和夫 楠本" userId="0b57b813cb9bb724" providerId="LiveId" clId="{373B3C07-8B35-4224-A072-09F9E3E6B314}" dt="2024-03-02T11:51:00.907" v="72" actId="20577"/>
      <pc:docMkLst>
        <pc:docMk/>
      </pc:docMkLst>
      <pc:sldChg chg="modSp mod">
        <pc:chgData name="和夫 楠本" userId="0b57b813cb9bb724" providerId="LiveId" clId="{373B3C07-8B35-4224-A072-09F9E3E6B314}" dt="2024-03-02T11:51:00.907" v="72" actId="20577"/>
        <pc:sldMkLst>
          <pc:docMk/>
          <pc:sldMk cId="2548558815" sldId="256"/>
        </pc:sldMkLst>
        <pc:spChg chg="mod">
          <ac:chgData name="和夫 楠本" userId="0b57b813cb9bb724" providerId="LiveId" clId="{373B3C07-8B35-4224-A072-09F9E3E6B314}" dt="2024-03-02T11:51:00.907" v="72" actId="20577"/>
          <ac:spMkLst>
            <pc:docMk/>
            <pc:sldMk cId="2548558815" sldId="256"/>
            <ac:spMk id="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E259F5F-4EF1-43A5-9CD5-3BFCA4F172EE}" type="datetimeFigureOut">
              <a:rPr kumimoji="1" lang="ja-JP" altLang="en-US" smtClean="0"/>
              <a:t>2024/3/2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DE10688-920A-4E92-B5A6-7A8DB4FCDDCC}" type="slidenum">
              <a:rPr kumimoji="1" lang="ja-JP" altLang="en-US" smtClean="0"/>
              <a:t>‹#›</a:t>
            </a:fld>
            <a:endParaRPr kumimoji="1" lang="ja-JP" altLang="en-US" dirty="0"/>
          </a:p>
        </p:txBody>
      </p:sp>
    </p:spTree>
    <p:extLst>
      <p:ext uri="{BB962C8B-B14F-4D97-AF65-F5344CB8AC3E}">
        <p14:creationId xmlns:p14="http://schemas.microsoft.com/office/powerpoint/2010/main" val="52848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E259F5F-4EF1-43A5-9CD5-3BFCA4F172EE}" type="datetimeFigureOut">
              <a:rPr kumimoji="1" lang="ja-JP" altLang="en-US" smtClean="0"/>
              <a:t>2024/3/2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DE10688-920A-4E92-B5A6-7A8DB4FCDDCC}" type="slidenum">
              <a:rPr kumimoji="1" lang="ja-JP" altLang="en-US" smtClean="0"/>
              <a:t>‹#›</a:t>
            </a:fld>
            <a:endParaRPr kumimoji="1" lang="ja-JP" altLang="en-US" dirty="0"/>
          </a:p>
        </p:txBody>
      </p:sp>
    </p:spTree>
    <p:extLst>
      <p:ext uri="{BB962C8B-B14F-4D97-AF65-F5344CB8AC3E}">
        <p14:creationId xmlns:p14="http://schemas.microsoft.com/office/powerpoint/2010/main" val="368044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E259F5F-4EF1-43A5-9CD5-3BFCA4F172EE}" type="datetimeFigureOut">
              <a:rPr kumimoji="1" lang="ja-JP" altLang="en-US" smtClean="0"/>
              <a:t>2024/3/2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DE10688-920A-4E92-B5A6-7A8DB4FCDDCC}" type="slidenum">
              <a:rPr kumimoji="1" lang="ja-JP" altLang="en-US" smtClean="0"/>
              <a:t>‹#›</a:t>
            </a:fld>
            <a:endParaRPr kumimoji="1" lang="ja-JP" altLang="en-US" dirty="0"/>
          </a:p>
        </p:txBody>
      </p:sp>
    </p:spTree>
    <p:extLst>
      <p:ext uri="{BB962C8B-B14F-4D97-AF65-F5344CB8AC3E}">
        <p14:creationId xmlns:p14="http://schemas.microsoft.com/office/powerpoint/2010/main" val="128075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E259F5F-4EF1-43A5-9CD5-3BFCA4F172EE}" type="datetimeFigureOut">
              <a:rPr kumimoji="1" lang="ja-JP" altLang="en-US" smtClean="0"/>
              <a:t>2024/3/2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DE10688-920A-4E92-B5A6-7A8DB4FCDDCC}" type="slidenum">
              <a:rPr kumimoji="1" lang="ja-JP" altLang="en-US" smtClean="0"/>
              <a:t>‹#›</a:t>
            </a:fld>
            <a:endParaRPr kumimoji="1" lang="ja-JP" altLang="en-US" dirty="0"/>
          </a:p>
        </p:txBody>
      </p:sp>
    </p:spTree>
    <p:extLst>
      <p:ext uri="{BB962C8B-B14F-4D97-AF65-F5344CB8AC3E}">
        <p14:creationId xmlns:p14="http://schemas.microsoft.com/office/powerpoint/2010/main" val="164116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259F5F-4EF1-43A5-9CD5-3BFCA4F172EE}" type="datetimeFigureOut">
              <a:rPr kumimoji="1" lang="ja-JP" altLang="en-US" smtClean="0"/>
              <a:t>2024/3/2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DE10688-920A-4E92-B5A6-7A8DB4FCDDCC}" type="slidenum">
              <a:rPr kumimoji="1" lang="ja-JP" altLang="en-US" smtClean="0"/>
              <a:t>‹#›</a:t>
            </a:fld>
            <a:endParaRPr kumimoji="1" lang="ja-JP" altLang="en-US" dirty="0"/>
          </a:p>
        </p:txBody>
      </p:sp>
    </p:spTree>
    <p:extLst>
      <p:ext uri="{BB962C8B-B14F-4D97-AF65-F5344CB8AC3E}">
        <p14:creationId xmlns:p14="http://schemas.microsoft.com/office/powerpoint/2010/main" val="256733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E259F5F-4EF1-43A5-9CD5-3BFCA4F172EE}" type="datetimeFigureOut">
              <a:rPr kumimoji="1" lang="ja-JP" altLang="en-US" smtClean="0"/>
              <a:t>2024/3/2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DE10688-920A-4E92-B5A6-7A8DB4FCDDCC}" type="slidenum">
              <a:rPr kumimoji="1" lang="ja-JP" altLang="en-US" smtClean="0"/>
              <a:t>‹#›</a:t>
            </a:fld>
            <a:endParaRPr kumimoji="1" lang="ja-JP" altLang="en-US" dirty="0"/>
          </a:p>
        </p:txBody>
      </p:sp>
    </p:spTree>
    <p:extLst>
      <p:ext uri="{BB962C8B-B14F-4D97-AF65-F5344CB8AC3E}">
        <p14:creationId xmlns:p14="http://schemas.microsoft.com/office/powerpoint/2010/main" val="331730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E259F5F-4EF1-43A5-9CD5-3BFCA4F172EE}" type="datetimeFigureOut">
              <a:rPr kumimoji="1" lang="ja-JP" altLang="en-US" smtClean="0"/>
              <a:t>2024/3/2</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DE10688-920A-4E92-B5A6-7A8DB4FCDDCC}" type="slidenum">
              <a:rPr kumimoji="1" lang="ja-JP" altLang="en-US" smtClean="0"/>
              <a:t>‹#›</a:t>
            </a:fld>
            <a:endParaRPr kumimoji="1" lang="ja-JP" altLang="en-US" dirty="0"/>
          </a:p>
        </p:txBody>
      </p:sp>
    </p:spTree>
    <p:extLst>
      <p:ext uri="{BB962C8B-B14F-4D97-AF65-F5344CB8AC3E}">
        <p14:creationId xmlns:p14="http://schemas.microsoft.com/office/powerpoint/2010/main" val="9147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E259F5F-4EF1-43A5-9CD5-3BFCA4F172EE}" type="datetimeFigureOut">
              <a:rPr kumimoji="1" lang="ja-JP" altLang="en-US" smtClean="0"/>
              <a:t>2024/3/2</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DE10688-920A-4E92-B5A6-7A8DB4FCDDCC}" type="slidenum">
              <a:rPr kumimoji="1" lang="ja-JP" altLang="en-US" smtClean="0"/>
              <a:t>‹#›</a:t>
            </a:fld>
            <a:endParaRPr kumimoji="1" lang="ja-JP" altLang="en-US" dirty="0"/>
          </a:p>
        </p:txBody>
      </p:sp>
    </p:spTree>
    <p:extLst>
      <p:ext uri="{BB962C8B-B14F-4D97-AF65-F5344CB8AC3E}">
        <p14:creationId xmlns:p14="http://schemas.microsoft.com/office/powerpoint/2010/main" val="2751511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259F5F-4EF1-43A5-9CD5-3BFCA4F172EE}" type="datetimeFigureOut">
              <a:rPr kumimoji="1" lang="ja-JP" altLang="en-US" smtClean="0"/>
              <a:t>2024/3/2</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DE10688-920A-4E92-B5A6-7A8DB4FCDDCC}" type="slidenum">
              <a:rPr kumimoji="1" lang="ja-JP" altLang="en-US" smtClean="0"/>
              <a:t>‹#›</a:t>
            </a:fld>
            <a:endParaRPr kumimoji="1" lang="ja-JP" altLang="en-US" dirty="0"/>
          </a:p>
        </p:txBody>
      </p:sp>
    </p:spTree>
    <p:extLst>
      <p:ext uri="{BB962C8B-B14F-4D97-AF65-F5344CB8AC3E}">
        <p14:creationId xmlns:p14="http://schemas.microsoft.com/office/powerpoint/2010/main" val="17943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E259F5F-4EF1-43A5-9CD5-3BFCA4F172EE}" type="datetimeFigureOut">
              <a:rPr kumimoji="1" lang="ja-JP" altLang="en-US" smtClean="0"/>
              <a:t>2024/3/2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DE10688-920A-4E92-B5A6-7A8DB4FCDDCC}" type="slidenum">
              <a:rPr kumimoji="1" lang="ja-JP" altLang="en-US" smtClean="0"/>
              <a:t>‹#›</a:t>
            </a:fld>
            <a:endParaRPr kumimoji="1" lang="ja-JP" altLang="en-US" dirty="0"/>
          </a:p>
        </p:txBody>
      </p:sp>
    </p:spTree>
    <p:extLst>
      <p:ext uri="{BB962C8B-B14F-4D97-AF65-F5344CB8AC3E}">
        <p14:creationId xmlns:p14="http://schemas.microsoft.com/office/powerpoint/2010/main" val="2668703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dirty="0"/>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E259F5F-4EF1-43A5-9CD5-3BFCA4F172EE}" type="datetimeFigureOut">
              <a:rPr kumimoji="1" lang="ja-JP" altLang="en-US" smtClean="0"/>
              <a:t>2024/3/2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DE10688-920A-4E92-B5A6-7A8DB4FCDDCC}" type="slidenum">
              <a:rPr kumimoji="1" lang="ja-JP" altLang="en-US" smtClean="0"/>
              <a:t>‹#›</a:t>
            </a:fld>
            <a:endParaRPr kumimoji="1" lang="ja-JP" altLang="en-US" dirty="0"/>
          </a:p>
        </p:txBody>
      </p:sp>
    </p:spTree>
    <p:extLst>
      <p:ext uri="{BB962C8B-B14F-4D97-AF65-F5344CB8AC3E}">
        <p14:creationId xmlns:p14="http://schemas.microsoft.com/office/powerpoint/2010/main" val="159565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5E259F5F-4EF1-43A5-9CD5-3BFCA4F172EE}" type="datetimeFigureOut">
              <a:rPr kumimoji="1" lang="ja-JP" altLang="en-US" smtClean="0"/>
              <a:t>2024/3/2</a:t>
            </a:fld>
            <a:endParaRPr kumimoji="1" lang="ja-JP" altLang="en-US"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DE10688-920A-4E92-B5A6-7A8DB4FCDDCC}" type="slidenum">
              <a:rPr kumimoji="1" lang="ja-JP" altLang="en-US" smtClean="0"/>
              <a:t>‹#›</a:t>
            </a:fld>
            <a:endParaRPr kumimoji="1" lang="ja-JP" altLang="en-US" dirty="0"/>
          </a:p>
        </p:txBody>
      </p:sp>
    </p:spTree>
    <p:extLst>
      <p:ext uri="{BB962C8B-B14F-4D97-AF65-F5344CB8AC3E}">
        <p14:creationId xmlns:p14="http://schemas.microsoft.com/office/powerpoint/2010/main" val="13585534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p:cNvGrpSpPr/>
          <p:nvPr/>
        </p:nvGrpSpPr>
        <p:grpSpPr>
          <a:xfrm>
            <a:off x="641974" y="6791080"/>
            <a:ext cx="4978401" cy="2643364"/>
            <a:chOff x="641974" y="6908228"/>
            <a:chExt cx="4978401" cy="2643364"/>
          </a:xfrm>
        </p:grpSpPr>
        <p:pic>
          <p:nvPicPr>
            <p:cNvPr id="20" name="図 19"/>
            <p:cNvPicPr>
              <a:picLocks noChangeAspect="1"/>
            </p:cNvPicPr>
            <p:nvPr/>
          </p:nvPicPr>
          <p:blipFill rotWithShape="1">
            <a:blip r:embed="rId2"/>
            <a:srcRect b="5606"/>
            <a:stretch/>
          </p:blipFill>
          <p:spPr>
            <a:xfrm>
              <a:off x="641974" y="6908228"/>
              <a:ext cx="4978401" cy="2643364"/>
            </a:xfrm>
            <a:prstGeom prst="rect">
              <a:avLst/>
            </a:prstGeom>
          </p:spPr>
        </p:pic>
        <p:sp>
          <p:nvSpPr>
            <p:cNvPr id="7" name="右矢印 6"/>
            <p:cNvSpPr/>
            <p:nvPr/>
          </p:nvSpPr>
          <p:spPr>
            <a:xfrm rot="12439983">
              <a:off x="2037793" y="7199839"/>
              <a:ext cx="543081" cy="314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右矢印 18"/>
            <p:cNvSpPr/>
            <p:nvPr/>
          </p:nvSpPr>
          <p:spPr>
            <a:xfrm rot="19529196">
              <a:off x="4918229" y="8069574"/>
              <a:ext cx="563886" cy="293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p:cNvSpPr txBox="1"/>
            <p:nvPr/>
          </p:nvSpPr>
          <p:spPr>
            <a:xfrm>
              <a:off x="2529529" y="9092768"/>
              <a:ext cx="3090846" cy="369332"/>
            </a:xfrm>
            <a:prstGeom prst="rect">
              <a:avLst/>
            </a:prstGeom>
            <a:noFill/>
          </p:spPr>
          <p:txBody>
            <a:bodyPr wrap="none" rtlCol="0">
              <a:spAutoFit/>
            </a:bodyPr>
            <a:lstStyle/>
            <a:p>
              <a:r>
                <a:rPr kumimoji="1" lang="en-US" altLang="ja-JP" dirty="0"/>
                <a:t>©OpenStreetMap contributors</a:t>
              </a:r>
              <a:endParaRPr kumimoji="1" lang="ja-JP" altLang="en-US" dirty="0"/>
            </a:p>
          </p:txBody>
        </p:sp>
      </p:grpSp>
      <p:grpSp>
        <p:nvGrpSpPr>
          <p:cNvPr id="2" name="グループ化 1"/>
          <p:cNvGrpSpPr/>
          <p:nvPr/>
        </p:nvGrpSpPr>
        <p:grpSpPr>
          <a:xfrm>
            <a:off x="6676843" y="276122"/>
            <a:ext cx="6258002" cy="9042913"/>
            <a:chOff x="3280712" y="348694"/>
            <a:chExt cx="6258002" cy="9042913"/>
          </a:xfrm>
        </p:grpSpPr>
        <p:pic>
          <p:nvPicPr>
            <p:cNvPr id="5" name="図 4"/>
            <p:cNvPicPr>
              <a:picLocks noChangeAspect="1"/>
            </p:cNvPicPr>
            <p:nvPr/>
          </p:nvPicPr>
          <p:blipFill rotWithShape="1">
            <a:blip r:embed="rId3"/>
            <a:srcRect b="6899"/>
            <a:stretch/>
          </p:blipFill>
          <p:spPr>
            <a:xfrm>
              <a:off x="3513176" y="4823604"/>
              <a:ext cx="2913050" cy="1525538"/>
            </a:xfrm>
            <a:prstGeom prst="rect">
              <a:avLst/>
            </a:prstGeom>
          </p:spPr>
        </p:pic>
        <p:sp>
          <p:nvSpPr>
            <p:cNvPr id="4" name="テキスト ボックス 3"/>
            <p:cNvSpPr txBox="1"/>
            <p:nvPr/>
          </p:nvSpPr>
          <p:spPr>
            <a:xfrm>
              <a:off x="3280712" y="348694"/>
              <a:ext cx="6043642" cy="4597349"/>
            </a:xfrm>
            <a:prstGeom prst="rect">
              <a:avLst/>
            </a:prstGeom>
            <a:noFill/>
          </p:spPr>
          <p:txBody>
            <a:bodyPr wrap="none" rtlCol="0">
              <a:spAutoFit/>
            </a:bodyPr>
            <a:lstStyle/>
            <a:p>
              <a:r>
                <a:rPr lang="ja-JP" altLang="en-US" sz="1745" dirty="0"/>
                <a:t>オープンストリートマップとは　</a:t>
              </a:r>
              <a:r>
                <a:rPr lang="en-US" altLang="ja-JP" sz="1745" dirty="0"/>
                <a:t>https://openstreetmap.jp/</a:t>
              </a:r>
            </a:p>
            <a:p>
              <a:endParaRPr lang="en-US" altLang="ja-JP" sz="1357" dirty="0"/>
            </a:p>
            <a:p>
              <a:r>
                <a:rPr lang="ja-JP" altLang="en-US" sz="1357" dirty="0"/>
                <a:t>　誰でも自由に使える地図を作ろうとイギリスから始まったものです。</a:t>
              </a:r>
              <a:endParaRPr lang="en-US" altLang="ja-JP" sz="1357" dirty="0"/>
            </a:p>
            <a:p>
              <a:r>
                <a:rPr lang="ja-JP" altLang="en-US" sz="1357" dirty="0"/>
                <a:t>　著作権を表示すれば、配布や加工したものの配布が自由です。</a:t>
              </a:r>
              <a:endParaRPr lang="en-US" altLang="ja-JP" sz="1357" dirty="0"/>
            </a:p>
            <a:p>
              <a:r>
                <a:rPr lang="ja-JP" altLang="en-US" sz="1357" dirty="0"/>
                <a:t>　普通の地図は、無断でコピーの配布や加工したものの配布は出来ません。</a:t>
              </a:r>
              <a:endParaRPr lang="en-US" altLang="ja-JP" sz="1357" dirty="0"/>
            </a:p>
            <a:p>
              <a:r>
                <a:rPr lang="ja-JP" altLang="en-US" sz="1357" dirty="0"/>
                <a:t>　ホームページや雑誌や道路にある地図にも著作権はあります。</a:t>
              </a:r>
              <a:endParaRPr lang="en-US" altLang="ja-JP" sz="1357" dirty="0"/>
            </a:p>
            <a:p>
              <a:r>
                <a:rPr lang="ja-JP" altLang="en-US" sz="1357" dirty="0"/>
                <a:t>　著作権は、作者等を守るため、とても大切なものです。</a:t>
              </a:r>
              <a:endParaRPr lang="en-US" altLang="ja-JP" sz="1357" dirty="0"/>
            </a:p>
            <a:p>
              <a:r>
                <a:rPr lang="ja-JP" altLang="en-US" sz="1357" dirty="0"/>
                <a:t>　もし地図の本を自由にコピーして配れれば、地図会社はつぶれてしまいます。</a:t>
              </a:r>
              <a:endParaRPr lang="en-US" altLang="ja-JP" sz="1357" dirty="0"/>
            </a:p>
            <a:p>
              <a:r>
                <a:rPr lang="ja-JP" altLang="en-US" sz="1357" dirty="0"/>
                <a:t>　地図会社が無くなるとみんな困ります。</a:t>
              </a:r>
              <a:endParaRPr lang="en-US" altLang="ja-JP" sz="1357" dirty="0"/>
            </a:p>
            <a:p>
              <a:endParaRPr lang="en-US" altLang="ja-JP" sz="1357" dirty="0"/>
            </a:p>
            <a:p>
              <a:r>
                <a:rPr lang="ja-JP" altLang="en-US" sz="1357" dirty="0"/>
                <a:t>　でも、みんなで自由に使える地図があったらいいと思いませんか</a:t>
              </a:r>
              <a:endParaRPr lang="en-US" altLang="ja-JP" sz="1357" dirty="0"/>
            </a:p>
            <a:p>
              <a:r>
                <a:rPr lang="ja-JP" altLang="en-US" sz="1357" dirty="0"/>
                <a:t>　「</a:t>
              </a:r>
              <a:r>
                <a:rPr lang="en-US" altLang="ja-JP" sz="1357" dirty="0"/>
                <a:t>©OpenStreetMap contributors</a:t>
              </a:r>
              <a:r>
                <a:rPr lang="ja-JP" altLang="en-US" sz="1357" dirty="0"/>
                <a:t>」の記載をすれば、</a:t>
              </a:r>
              <a:endParaRPr lang="en-US" altLang="ja-JP" sz="1357" dirty="0"/>
            </a:p>
            <a:p>
              <a:r>
                <a:rPr lang="ja-JP" altLang="en-US" sz="1357" dirty="0"/>
                <a:t>　この地図は自由に使えます。スマホゲームや</a:t>
              </a:r>
              <a:r>
                <a:rPr lang="en-US" altLang="ja-JP" sz="1357" dirty="0"/>
                <a:t>SNS,</a:t>
              </a:r>
              <a:r>
                <a:rPr lang="ja-JP" altLang="en-US" sz="1357" dirty="0"/>
                <a:t>会津若松市の</a:t>
              </a:r>
              <a:endParaRPr lang="en-US" altLang="ja-JP" sz="1357" dirty="0"/>
            </a:p>
            <a:p>
              <a:r>
                <a:rPr lang="ja-JP" altLang="en-US" sz="1357" dirty="0"/>
                <a:t>　ハザードマップにも利用されています。みんなでこの地図を作りませんか。</a:t>
              </a:r>
              <a:endParaRPr lang="en-US" altLang="ja-JP" sz="1357" dirty="0"/>
            </a:p>
            <a:p>
              <a:endParaRPr lang="en-US" altLang="ja-JP" sz="1357" dirty="0"/>
            </a:p>
            <a:p>
              <a:r>
                <a:rPr lang="ja-JP" altLang="en-US" sz="1357" dirty="0"/>
                <a:t>　誰でも自由に使える地図なため、作成するときは、著作権に気をつけて下さい。</a:t>
              </a:r>
              <a:endParaRPr lang="en-US" altLang="ja-JP" sz="1357" dirty="0"/>
            </a:p>
            <a:p>
              <a:r>
                <a:rPr lang="ja-JP" altLang="en-US" sz="1357" dirty="0"/>
                <a:t>　例えば商店街の地図からお店等を書き写したりしないでね。</a:t>
              </a:r>
              <a:endParaRPr lang="en-US" altLang="ja-JP" sz="1357" dirty="0"/>
            </a:p>
            <a:p>
              <a:r>
                <a:rPr lang="ja-JP" altLang="en-US" sz="1357" dirty="0"/>
                <a:t>　もし、著作権を侵害すると、オープンストリートマップも自由に使えなくなります。</a:t>
              </a:r>
              <a:endParaRPr lang="en-US" altLang="ja-JP" sz="1357" dirty="0"/>
            </a:p>
            <a:p>
              <a:r>
                <a:rPr lang="ja-JP" altLang="en-US" sz="1357" dirty="0"/>
                <a:t>　</a:t>
              </a:r>
              <a:endParaRPr lang="en-US" altLang="ja-JP" sz="1357" dirty="0"/>
            </a:p>
            <a:p>
              <a:r>
                <a:rPr lang="ja-JP" altLang="en-US" sz="1357" dirty="0"/>
                <a:t>　そして、地図作りで一番大切なのは、「地図作りを楽しむこと」</a:t>
              </a:r>
              <a:endParaRPr lang="en-US" altLang="ja-JP" sz="1357" dirty="0"/>
            </a:p>
            <a:p>
              <a:r>
                <a:rPr lang="ja-JP" altLang="en-US" sz="1745" dirty="0"/>
                <a:t>　</a:t>
              </a:r>
              <a:r>
                <a:rPr lang="ja-JP" altLang="en-US" sz="1400" dirty="0"/>
                <a:t>間違っても、気が付いた人が直してくれるから大丈夫。どんどん入れてね。</a:t>
              </a:r>
              <a:endParaRPr lang="en-US" altLang="ja-JP" sz="1400" dirty="0"/>
            </a:p>
          </p:txBody>
        </p:sp>
        <p:sp>
          <p:nvSpPr>
            <p:cNvPr id="8" name="テキスト ボックス 7"/>
            <p:cNvSpPr txBox="1"/>
            <p:nvPr/>
          </p:nvSpPr>
          <p:spPr>
            <a:xfrm>
              <a:off x="6508796" y="4913650"/>
              <a:ext cx="3029918" cy="4477957"/>
            </a:xfrm>
            <a:prstGeom prst="rect">
              <a:avLst/>
            </a:prstGeom>
            <a:noFill/>
          </p:spPr>
          <p:txBody>
            <a:bodyPr wrap="square" rtlCol="0">
              <a:spAutoFit/>
            </a:bodyPr>
            <a:lstStyle/>
            <a:p>
              <a:r>
                <a:rPr lang="ja-JP" altLang="en-US" sz="1357" dirty="0"/>
                <a:t>こちらがホーム画面です。</a:t>
              </a:r>
              <a:endParaRPr lang="en-US" altLang="ja-JP" sz="1357" dirty="0"/>
            </a:p>
            <a:p>
              <a:r>
                <a:rPr lang="en-US" altLang="ja-JP" sz="1357" dirty="0"/>
                <a:t>https://openstreetmap.jp/</a:t>
              </a:r>
            </a:p>
            <a:p>
              <a:r>
                <a:rPr lang="ja-JP" altLang="en-US" sz="1357" dirty="0"/>
                <a:t>まずは、アカウントを作りましょう。</a:t>
              </a:r>
              <a:endParaRPr lang="en-US" altLang="ja-JP" sz="1357" dirty="0"/>
            </a:p>
            <a:p>
              <a:r>
                <a:rPr lang="ja-JP" altLang="en-US" sz="1357" dirty="0"/>
                <a:t>先に誰かが使っている名前は</a:t>
              </a:r>
              <a:endParaRPr lang="en-US" altLang="ja-JP" sz="1357" dirty="0"/>
            </a:p>
            <a:p>
              <a:r>
                <a:rPr lang="ja-JP" altLang="en-US" sz="1357" dirty="0"/>
                <a:t>利用できません。</a:t>
              </a:r>
              <a:endParaRPr lang="en-US" altLang="ja-JP" sz="1357" dirty="0"/>
            </a:p>
            <a:p>
              <a:r>
                <a:rPr lang="ja-JP" altLang="en-US" sz="1357" dirty="0"/>
                <a:t>登録にはメールアドレスが必要です。</a:t>
              </a:r>
              <a:endParaRPr lang="en-US" altLang="ja-JP" sz="1357" dirty="0"/>
            </a:p>
            <a:p>
              <a:r>
                <a:rPr lang="ja-JP" altLang="en-US" sz="1357" dirty="0"/>
                <a:t>登録するとメールが送られてきます。</a:t>
              </a:r>
              <a:endParaRPr lang="en-US" altLang="ja-JP" sz="1357" dirty="0"/>
            </a:p>
            <a:p>
              <a:r>
                <a:rPr lang="ja-JP" altLang="en-US" sz="1357" dirty="0"/>
                <a:t>メールに従って操作すると完了です。</a:t>
              </a:r>
              <a:endParaRPr lang="en-US" altLang="ja-JP" sz="1357" dirty="0"/>
            </a:p>
            <a:p>
              <a:endParaRPr lang="en-US" altLang="ja-JP" sz="1357" dirty="0"/>
            </a:p>
            <a:p>
              <a:r>
                <a:rPr lang="ja-JP" altLang="en-US" sz="1357" dirty="0"/>
                <a:t>フェイスブックやグーグルの</a:t>
              </a:r>
              <a:r>
                <a:rPr lang="en-US" altLang="ja-JP" sz="1357" dirty="0"/>
                <a:t>ID</a:t>
              </a:r>
              <a:r>
                <a:rPr lang="ja-JP" altLang="en-US" sz="1357" dirty="0"/>
                <a:t>でも</a:t>
              </a:r>
              <a:endParaRPr lang="en-US" altLang="ja-JP" sz="1357" dirty="0"/>
            </a:p>
            <a:p>
              <a:r>
                <a:rPr lang="ja-JP" altLang="en-US" sz="1357" dirty="0"/>
                <a:t>利用できるようです。</a:t>
              </a:r>
              <a:endParaRPr lang="en-US" altLang="ja-JP" sz="1357" dirty="0"/>
            </a:p>
            <a:p>
              <a:endParaRPr lang="en-US" altLang="ja-JP" sz="1357" dirty="0"/>
            </a:p>
            <a:p>
              <a:r>
                <a:rPr lang="ja-JP" altLang="en-US" sz="1357" dirty="0"/>
                <a:t>登録後、自分の情報を編集できます。</a:t>
              </a:r>
              <a:endParaRPr lang="en-US" altLang="ja-JP" sz="1357" dirty="0"/>
            </a:p>
            <a:p>
              <a:r>
                <a:rPr lang="ja-JP" altLang="en-US" sz="1357" dirty="0"/>
                <a:t>ホーム地点は公開されますので、</a:t>
              </a:r>
              <a:endParaRPr lang="en-US" altLang="ja-JP" sz="1357" dirty="0"/>
            </a:p>
            <a:p>
              <a:r>
                <a:rPr lang="ja-JP" altLang="en-US" sz="1357" dirty="0"/>
                <a:t>自宅以外の場所がいいですよ。</a:t>
              </a:r>
              <a:endParaRPr lang="en-US" altLang="ja-JP" sz="1357" dirty="0"/>
            </a:p>
            <a:p>
              <a:r>
                <a:rPr lang="ja-JP" altLang="en-US" sz="1357" dirty="0"/>
                <a:t>よく編集している場所とか、</a:t>
              </a:r>
              <a:endParaRPr lang="en-US" altLang="ja-JP" sz="1357" dirty="0"/>
            </a:p>
            <a:p>
              <a:r>
                <a:rPr lang="ja-JP" altLang="en-US" sz="1357" dirty="0"/>
                <a:t>近所の有名なところとか。</a:t>
              </a:r>
              <a:endParaRPr lang="en-US" altLang="ja-JP" sz="1357" dirty="0"/>
            </a:p>
            <a:p>
              <a:endParaRPr lang="en-US" altLang="ja-JP" sz="1357" dirty="0"/>
            </a:p>
            <a:p>
              <a:r>
                <a:rPr lang="ja-JP" altLang="en-US" sz="1357" dirty="0"/>
                <a:t>ログインできれば、</a:t>
              </a:r>
              <a:endParaRPr lang="en-US" altLang="ja-JP" sz="1357" dirty="0"/>
            </a:p>
            <a:p>
              <a:r>
                <a:rPr lang="ja-JP" altLang="en-US" sz="1357" dirty="0"/>
                <a:t>編集画面になります。</a:t>
              </a:r>
              <a:endParaRPr lang="en-US" altLang="ja-JP" sz="1357" dirty="0"/>
            </a:p>
            <a:p>
              <a:r>
                <a:rPr lang="ja-JP" altLang="en-US" sz="1357" dirty="0"/>
                <a:t>背景は、「</a:t>
              </a:r>
              <a:r>
                <a:rPr lang="en-US" altLang="ja-JP" sz="1357" dirty="0"/>
                <a:t>Bing</a:t>
              </a:r>
              <a:r>
                <a:rPr lang="ja-JP" altLang="en-US" sz="1357" dirty="0"/>
                <a:t>」の航空写真です。</a:t>
              </a:r>
            </a:p>
          </p:txBody>
        </p:sp>
        <p:pic>
          <p:nvPicPr>
            <p:cNvPr id="10" name="図 9"/>
            <p:cNvPicPr>
              <a:picLocks noChangeAspect="1"/>
            </p:cNvPicPr>
            <p:nvPr/>
          </p:nvPicPr>
          <p:blipFill rotWithShape="1">
            <a:blip r:embed="rId4"/>
            <a:srcRect t="8220" b="7546"/>
            <a:stretch/>
          </p:blipFill>
          <p:spPr>
            <a:xfrm>
              <a:off x="3513176" y="6460411"/>
              <a:ext cx="2913050" cy="1380248"/>
            </a:xfrm>
            <a:prstGeom prst="rect">
              <a:avLst/>
            </a:prstGeom>
          </p:spPr>
        </p:pic>
        <p:sp>
          <p:nvSpPr>
            <p:cNvPr id="12" name="右矢印 11"/>
            <p:cNvSpPr/>
            <p:nvPr/>
          </p:nvSpPr>
          <p:spPr>
            <a:xfrm rot="13172075">
              <a:off x="6023707" y="5183557"/>
              <a:ext cx="500692" cy="259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a:p>
          </p:txBody>
        </p:sp>
      </p:grpSp>
      <p:sp>
        <p:nvSpPr>
          <p:cNvPr id="3" name="テキスト ボックス 2"/>
          <p:cNvSpPr txBox="1"/>
          <p:nvPr/>
        </p:nvSpPr>
        <p:spPr>
          <a:xfrm>
            <a:off x="348343" y="276122"/>
            <a:ext cx="5519460" cy="7201972"/>
          </a:xfrm>
          <a:prstGeom prst="rect">
            <a:avLst/>
          </a:prstGeom>
          <a:noFill/>
        </p:spPr>
        <p:txBody>
          <a:bodyPr wrap="none" rtlCol="0">
            <a:spAutoFit/>
          </a:bodyPr>
          <a:lstStyle/>
          <a:p>
            <a:r>
              <a:rPr kumimoji="1" lang="ja-JP" altLang="en-US" sz="1400" dirty="0"/>
              <a:t>道路の編集</a:t>
            </a:r>
            <a:endParaRPr kumimoji="1" lang="en-US" altLang="ja-JP" sz="1400" dirty="0"/>
          </a:p>
          <a:p>
            <a:endParaRPr lang="en-US" altLang="ja-JP" sz="1400" dirty="0"/>
          </a:p>
          <a:p>
            <a:r>
              <a:rPr kumimoji="1" lang="ja-JP" altLang="en-US" sz="1400" dirty="0"/>
              <a:t>　道路を追加、編集するときは、道路の種類も必要。</a:t>
            </a:r>
            <a:endParaRPr kumimoji="1" lang="en-US" altLang="ja-JP" sz="1400" dirty="0"/>
          </a:p>
          <a:p>
            <a:r>
              <a:rPr lang="ja-JP" altLang="en-US" sz="1400" dirty="0"/>
              <a:t>　車が通れる道路は、居住区域内道路等、</a:t>
            </a:r>
            <a:endParaRPr lang="en-US" altLang="ja-JP" sz="1400" dirty="0"/>
          </a:p>
          <a:p>
            <a:r>
              <a:rPr lang="ja-JP" altLang="en-US" sz="1400" dirty="0"/>
              <a:t>　車が入れない道路は小道として編集してください。</a:t>
            </a:r>
            <a:endParaRPr lang="en-US" altLang="ja-JP" sz="1400" dirty="0"/>
          </a:p>
          <a:p>
            <a:endParaRPr kumimoji="1" lang="en-US" altLang="ja-JP" sz="1400" dirty="0"/>
          </a:p>
          <a:p>
            <a:r>
              <a:rPr lang="ja-JP" altLang="en-US" sz="1400" dirty="0"/>
              <a:t>　新たに道路を作成する場合はラインを選んで下さい。</a:t>
            </a:r>
            <a:endParaRPr lang="en-US" altLang="ja-JP" sz="1400" dirty="0"/>
          </a:p>
          <a:p>
            <a:r>
              <a:rPr lang="ja-JP" altLang="en-US" sz="1400" dirty="0"/>
              <a:t>　今ある道路を修正する場合はライン等を選ばす、</a:t>
            </a:r>
            <a:endParaRPr lang="en-US" altLang="ja-JP" sz="1400" dirty="0"/>
          </a:p>
          <a:p>
            <a:r>
              <a:rPr kumimoji="1" lang="ja-JP" altLang="en-US" sz="1400" dirty="0"/>
              <a:t>　そのままクリックしてください。</a:t>
            </a:r>
            <a:endParaRPr kumimoji="1" lang="en-US" altLang="ja-JP" sz="1400" dirty="0"/>
          </a:p>
          <a:p>
            <a:endParaRPr lang="en-US" altLang="ja-JP" sz="1400" dirty="0"/>
          </a:p>
          <a:p>
            <a:r>
              <a:rPr kumimoji="1" lang="ja-JP" altLang="en-US" sz="1400" dirty="0"/>
              <a:t>　ラインの途中でダブルクリックすると、ライン内にポイントが出来ます</a:t>
            </a:r>
            <a:endParaRPr kumimoji="1" lang="en-US" altLang="ja-JP" sz="1400" dirty="0"/>
          </a:p>
          <a:p>
            <a:r>
              <a:rPr lang="ja-JP" altLang="en-US" sz="1400" dirty="0"/>
              <a:t>　ポイントごとに折り曲げることが出来ます。</a:t>
            </a:r>
            <a:endParaRPr lang="en-US" altLang="ja-JP" sz="1400" dirty="0"/>
          </a:p>
          <a:p>
            <a:r>
              <a:rPr kumimoji="1" lang="ja-JP" altLang="en-US" sz="1400" dirty="0"/>
              <a:t>　また、右クリックするとメニューからラインを分断することもできます。</a:t>
            </a:r>
            <a:endParaRPr kumimoji="1" lang="en-US" altLang="ja-JP" sz="1400" dirty="0"/>
          </a:p>
          <a:p>
            <a:endParaRPr lang="en-US" altLang="ja-JP" sz="1400" dirty="0"/>
          </a:p>
          <a:p>
            <a:r>
              <a:rPr kumimoji="1" lang="ja-JP" altLang="en-US" sz="1400" dirty="0"/>
              <a:t>　道路と建物が</a:t>
            </a:r>
            <a:r>
              <a:rPr lang="ja-JP" altLang="en-US" sz="1400" dirty="0"/>
              <a:t>重ならないように気をつけてください。</a:t>
            </a:r>
            <a:endParaRPr kumimoji="1" lang="en-US" altLang="ja-JP" sz="1400" dirty="0"/>
          </a:p>
          <a:p>
            <a:endParaRPr lang="en-US" altLang="ja-JP" sz="1400" dirty="0"/>
          </a:p>
          <a:p>
            <a:endParaRPr kumimoji="1" lang="en-US" altLang="ja-JP" sz="1400" dirty="0"/>
          </a:p>
          <a:p>
            <a:r>
              <a:rPr kumimoji="1" lang="ja-JP" altLang="en-US" sz="1400" dirty="0"/>
              <a:t>もう一工夫</a:t>
            </a:r>
            <a:endParaRPr kumimoji="1" lang="en-US" altLang="ja-JP" sz="1400" dirty="0"/>
          </a:p>
          <a:p>
            <a:endParaRPr lang="en-US" altLang="ja-JP" sz="1400" dirty="0"/>
          </a:p>
          <a:p>
            <a:r>
              <a:rPr kumimoji="1" lang="ja-JP" altLang="en-US" sz="1400" dirty="0"/>
              <a:t>　建物の輪郭の上で右クリックすると「直交化」と出ます。</a:t>
            </a:r>
            <a:endParaRPr kumimoji="1" lang="en-US" altLang="ja-JP" sz="1400" dirty="0"/>
          </a:p>
          <a:p>
            <a:r>
              <a:rPr lang="ja-JP" altLang="en-US" sz="1400" dirty="0"/>
              <a:t>　これを選ぶと、角が直角になるので、建物がきれいになります。</a:t>
            </a:r>
            <a:endParaRPr lang="en-US" altLang="ja-JP" sz="1400" dirty="0"/>
          </a:p>
          <a:p>
            <a:r>
              <a:rPr kumimoji="1" lang="ja-JP" altLang="en-US" sz="1400" dirty="0"/>
              <a:t>　丸い建物は右クリックで丸くすることもできます。</a:t>
            </a:r>
            <a:endParaRPr kumimoji="1" lang="en-US" altLang="ja-JP" sz="1400" dirty="0"/>
          </a:p>
          <a:p>
            <a:endParaRPr lang="en-US" altLang="ja-JP" sz="1400" dirty="0"/>
          </a:p>
          <a:p>
            <a:endParaRPr kumimoji="1" lang="en-US" altLang="ja-JP" sz="1400" dirty="0"/>
          </a:p>
          <a:p>
            <a:r>
              <a:rPr lang="en-US" altLang="ja-JP" sz="1400" dirty="0"/>
              <a:t>JPEG</a:t>
            </a:r>
            <a:r>
              <a:rPr lang="ja-JP" altLang="en-US" sz="1400" dirty="0"/>
              <a:t>等でダウンロードするには</a:t>
            </a:r>
            <a:endParaRPr lang="en-US" altLang="ja-JP" sz="1400" dirty="0"/>
          </a:p>
          <a:p>
            <a:endParaRPr lang="en-US" altLang="ja-JP" sz="1400" dirty="0"/>
          </a:p>
          <a:p>
            <a:r>
              <a:rPr lang="ja-JP" altLang="en-US" sz="1400" dirty="0"/>
              <a:t>　①エクスポートをクリック</a:t>
            </a:r>
            <a:endParaRPr lang="en-US" altLang="ja-JP" sz="1400" dirty="0"/>
          </a:p>
          <a:p>
            <a:r>
              <a:rPr lang="ja-JP" altLang="en-US" sz="1400" dirty="0"/>
              <a:t>　②共有をクリック</a:t>
            </a:r>
            <a:endParaRPr lang="en-US" altLang="ja-JP" sz="1400" dirty="0"/>
          </a:p>
          <a:p>
            <a:r>
              <a:rPr lang="ja-JP" altLang="en-US" sz="1400" dirty="0"/>
              <a:t>　③ダウンロードをクリック</a:t>
            </a:r>
            <a:endParaRPr lang="en-US" altLang="ja-JP" sz="1400" dirty="0"/>
          </a:p>
          <a:p>
            <a:r>
              <a:rPr lang="ja-JP" altLang="en-US" sz="1400" dirty="0"/>
              <a:t>これでプリンターでも印刷できます。</a:t>
            </a:r>
            <a:endParaRPr lang="en-US" altLang="ja-JP" sz="1400" dirty="0"/>
          </a:p>
          <a:p>
            <a:r>
              <a:rPr lang="en-US" altLang="ja-JP" sz="1400" dirty="0"/>
              <a:t>©OpenStreetMap contributors</a:t>
            </a:r>
            <a:r>
              <a:rPr lang="ja-JP" altLang="en-US" sz="1400" dirty="0"/>
              <a:t>を追加することを忘れずに</a:t>
            </a:r>
            <a:endParaRPr lang="en-US" altLang="ja-JP" sz="1400" dirty="0"/>
          </a:p>
          <a:p>
            <a:endParaRPr kumimoji="1" lang="en-US" altLang="ja-JP" sz="1400" dirty="0"/>
          </a:p>
          <a:p>
            <a:endParaRPr kumimoji="1" lang="ja-JP" altLang="en-US" sz="1400" dirty="0"/>
          </a:p>
        </p:txBody>
      </p:sp>
      <p:sp>
        <p:nvSpPr>
          <p:cNvPr id="23" name="テキスト ボックス 22"/>
          <p:cNvSpPr txBox="1"/>
          <p:nvPr/>
        </p:nvSpPr>
        <p:spPr>
          <a:xfrm>
            <a:off x="2663235" y="7208639"/>
            <a:ext cx="1606530" cy="369332"/>
          </a:xfrm>
          <a:prstGeom prst="rect">
            <a:avLst/>
          </a:prstGeom>
          <a:noFill/>
        </p:spPr>
        <p:txBody>
          <a:bodyPr wrap="none" rtlCol="0">
            <a:spAutoFit/>
          </a:bodyPr>
          <a:lstStyle/>
          <a:p>
            <a:r>
              <a:rPr kumimoji="1" lang="ja-JP" altLang="en-US" dirty="0"/>
              <a:t>①エクスポート</a:t>
            </a:r>
          </a:p>
        </p:txBody>
      </p:sp>
      <p:sp>
        <p:nvSpPr>
          <p:cNvPr id="24" name="テキスト ボックス 23"/>
          <p:cNvSpPr txBox="1"/>
          <p:nvPr/>
        </p:nvSpPr>
        <p:spPr>
          <a:xfrm>
            <a:off x="3985870" y="8157029"/>
            <a:ext cx="877163" cy="369332"/>
          </a:xfrm>
          <a:prstGeom prst="rect">
            <a:avLst/>
          </a:prstGeom>
          <a:noFill/>
        </p:spPr>
        <p:txBody>
          <a:bodyPr wrap="none" rtlCol="0">
            <a:spAutoFit/>
          </a:bodyPr>
          <a:lstStyle/>
          <a:p>
            <a:r>
              <a:rPr kumimoji="1" lang="ja-JP" altLang="en-US" dirty="0"/>
              <a:t>②共有</a:t>
            </a:r>
          </a:p>
        </p:txBody>
      </p:sp>
      <p:sp>
        <p:nvSpPr>
          <p:cNvPr id="26" name="テキスト ボックス 25"/>
          <p:cNvSpPr txBox="1"/>
          <p:nvPr/>
        </p:nvSpPr>
        <p:spPr>
          <a:xfrm>
            <a:off x="594261" y="9262307"/>
            <a:ext cx="5615640" cy="307777"/>
          </a:xfrm>
          <a:prstGeom prst="rect">
            <a:avLst/>
          </a:prstGeom>
          <a:noFill/>
        </p:spPr>
        <p:txBody>
          <a:bodyPr wrap="none" rtlCol="0">
            <a:spAutoFit/>
          </a:bodyPr>
          <a:lstStyle/>
          <a:p>
            <a:r>
              <a:rPr lang="ja-JP" altLang="en-US" sz="1400" dirty="0"/>
              <a:t>これ</a:t>
            </a:r>
            <a:r>
              <a:rPr kumimoji="1" lang="ja-JP" altLang="en-US" sz="1400" dirty="0"/>
              <a:t>は２０１７年１月のデータです。編集前からどれだけ変わったかな。</a:t>
            </a:r>
          </a:p>
        </p:txBody>
      </p:sp>
      <p:sp>
        <p:nvSpPr>
          <p:cNvPr id="6" name="テキスト ボックス 5"/>
          <p:cNvSpPr txBox="1"/>
          <p:nvPr/>
        </p:nvSpPr>
        <p:spPr>
          <a:xfrm>
            <a:off x="6767699" y="7882300"/>
            <a:ext cx="3209533" cy="1169551"/>
          </a:xfrm>
          <a:prstGeom prst="rect">
            <a:avLst/>
          </a:prstGeom>
          <a:noFill/>
        </p:spPr>
        <p:txBody>
          <a:bodyPr wrap="none" rtlCol="0">
            <a:spAutoFit/>
          </a:bodyPr>
          <a:lstStyle/>
          <a:p>
            <a:r>
              <a:rPr kumimoji="1" lang="ja-JP" altLang="en-US" sz="1400" dirty="0"/>
              <a:t>地図を編集する人を</a:t>
            </a:r>
            <a:r>
              <a:rPr lang="ja-JP" altLang="en-US" sz="1400" dirty="0"/>
              <a:t>「マッパー」</a:t>
            </a:r>
            <a:endParaRPr lang="en-US" altLang="ja-JP" sz="1400" dirty="0"/>
          </a:p>
          <a:p>
            <a:r>
              <a:rPr lang="ja-JP" altLang="en-US" sz="1400" dirty="0"/>
              <a:t>地図作りのイベントを</a:t>
            </a:r>
            <a:endParaRPr lang="en-US" altLang="ja-JP" sz="1400" dirty="0"/>
          </a:p>
          <a:p>
            <a:r>
              <a:rPr lang="ja-JP" altLang="en-US" sz="1400" dirty="0"/>
              <a:t>「マッピングパーティー」といます。</a:t>
            </a:r>
            <a:endParaRPr lang="en-US" altLang="ja-JP" sz="1400" dirty="0"/>
          </a:p>
          <a:p>
            <a:r>
              <a:rPr kumimoji="1" lang="ja-JP" altLang="en-US" sz="1400" dirty="0"/>
              <a:t>わからないことは、</a:t>
            </a:r>
            <a:r>
              <a:rPr lang="en-US" altLang="ja-JP" sz="1400" dirty="0"/>
              <a:t>wiki</a:t>
            </a:r>
            <a:r>
              <a:rPr lang="ja-JP" altLang="en-US" sz="1400" dirty="0"/>
              <a:t>で調べてみよう。</a:t>
            </a:r>
            <a:endParaRPr lang="en-US" altLang="ja-JP" sz="1400" dirty="0"/>
          </a:p>
          <a:p>
            <a:r>
              <a:rPr kumimoji="1" lang="ja-JP" altLang="en-US" sz="1400" dirty="0"/>
              <a:t>「</a:t>
            </a:r>
            <a:r>
              <a:rPr kumimoji="1" lang="en-US" altLang="ja-JP" sz="1400" dirty="0"/>
              <a:t>i</a:t>
            </a:r>
            <a:r>
              <a:rPr kumimoji="1" lang="ja-JP" altLang="en-US" sz="1400" dirty="0"/>
              <a:t>」マークを押すと</a:t>
            </a:r>
            <a:r>
              <a:rPr lang="en-US" altLang="ja-JP" sz="1400" dirty="0"/>
              <a:t>wiki</a:t>
            </a:r>
            <a:r>
              <a:rPr lang="ja-JP" altLang="en-US" sz="1400" dirty="0"/>
              <a:t>にジャンプします。</a:t>
            </a:r>
            <a:endParaRPr kumimoji="1" lang="ja-JP" altLang="en-US" sz="1400" dirty="0"/>
          </a:p>
        </p:txBody>
      </p:sp>
      <p:sp>
        <p:nvSpPr>
          <p:cNvPr id="9" name="テキスト ボックス 8"/>
          <p:cNvSpPr txBox="1"/>
          <p:nvPr/>
        </p:nvSpPr>
        <p:spPr>
          <a:xfrm>
            <a:off x="7009471" y="9202415"/>
            <a:ext cx="5625771" cy="461665"/>
          </a:xfrm>
          <a:prstGeom prst="rect">
            <a:avLst/>
          </a:prstGeom>
          <a:noFill/>
        </p:spPr>
        <p:txBody>
          <a:bodyPr wrap="none" rtlCol="0">
            <a:spAutoFit/>
          </a:bodyPr>
          <a:lstStyle/>
          <a:p>
            <a:r>
              <a:rPr kumimoji="1" lang="en-US" altLang="ja-JP" sz="1200" dirty="0"/>
              <a:t>CC-BY</a:t>
            </a:r>
            <a:r>
              <a:rPr kumimoji="1" lang="ja-JP" altLang="en-US" sz="1200" dirty="0"/>
              <a:t>　泉大津市立北公民館サポーターチーム　和歌山大学岸和田サテライト友の会</a:t>
            </a:r>
            <a:endParaRPr kumimoji="1" lang="en-US" altLang="ja-JP" sz="1200" dirty="0"/>
          </a:p>
          <a:p>
            <a:r>
              <a:rPr kumimoji="1" lang="ja-JP" altLang="en-US" sz="1200" dirty="0"/>
              <a:t>　　　　　泉州らへんでオープンデータと</a:t>
            </a:r>
            <a:r>
              <a:rPr kumimoji="1" lang="en-US" altLang="ja-JP" sz="1200" dirty="0"/>
              <a:t>GIS</a:t>
            </a:r>
            <a:r>
              <a:rPr kumimoji="1" lang="ja-JP" altLang="en-US" sz="1200" dirty="0"/>
              <a:t>を楽しむ　泉大津みんなの楽校　くっすん</a:t>
            </a:r>
          </a:p>
        </p:txBody>
      </p:sp>
      <p:sp>
        <p:nvSpPr>
          <p:cNvPr id="11" name="テキスト ボックス 10"/>
          <p:cNvSpPr txBox="1"/>
          <p:nvPr/>
        </p:nvSpPr>
        <p:spPr>
          <a:xfrm>
            <a:off x="12427493" y="9231529"/>
            <a:ext cx="415498" cy="369332"/>
          </a:xfrm>
          <a:prstGeom prst="rect">
            <a:avLst/>
          </a:prstGeom>
          <a:noFill/>
        </p:spPr>
        <p:txBody>
          <a:bodyPr wrap="none" rtlCol="0">
            <a:spAutoFit/>
          </a:bodyPr>
          <a:lstStyle/>
          <a:p>
            <a:r>
              <a:rPr kumimoji="1" lang="ja-JP" altLang="en-US" dirty="0"/>
              <a:t>①</a:t>
            </a:r>
          </a:p>
        </p:txBody>
      </p:sp>
      <p:sp>
        <p:nvSpPr>
          <p:cNvPr id="25" name="テキスト ボックス 24"/>
          <p:cNvSpPr txBox="1"/>
          <p:nvPr/>
        </p:nvSpPr>
        <p:spPr>
          <a:xfrm>
            <a:off x="31948" y="9202415"/>
            <a:ext cx="415498" cy="369332"/>
          </a:xfrm>
          <a:prstGeom prst="rect">
            <a:avLst/>
          </a:prstGeom>
          <a:noFill/>
        </p:spPr>
        <p:txBody>
          <a:bodyPr wrap="none" rtlCol="0">
            <a:spAutoFit/>
          </a:bodyPr>
          <a:lstStyle/>
          <a:p>
            <a:r>
              <a:rPr lang="ja-JP" altLang="en-US" dirty="0"/>
              <a:t>④</a:t>
            </a:r>
            <a:endParaRPr kumimoji="1" lang="ja-JP" altLang="en-US" dirty="0"/>
          </a:p>
        </p:txBody>
      </p:sp>
    </p:spTree>
    <p:extLst>
      <p:ext uri="{BB962C8B-B14F-4D97-AF65-F5344CB8AC3E}">
        <p14:creationId xmlns:p14="http://schemas.microsoft.com/office/powerpoint/2010/main" val="2548558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rotWithShape="1">
          <a:blip r:embed="rId2"/>
          <a:srcRect l="227" t="47228" r="77437" b="21932"/>
          <a:stretch/>
        </p:blipFill>
        <p:spPr>
          <a:xfrm>
            <a:off x="62391" y="7313004"/>
            <a:ext cx="2630875" cy="2043267"/>
          </a:xfrm>
          <a:prstGeom prst="rect">
            <a:avLst/>
          </a:prstGeom>
        </p:spPr>
      </p:pic>
      <p:pic>
        <p:nvPicPr>
          <p:cNvPr id="13" name="図 12"/>
          <p:cNvPicPr>
            <a:picLocks noChangeAspect="1"/>
          </p:cNvPicPr>
          <p:nvPr/>
        </p:nvPicPr>
        <p:blipFill rotWithShape="1">
          <a:blip r:embed="rId3"/>
          <a:srcRect b="5606"/>
          <a:stretch/>
        </p:blipFill>
        <p:spPr>
          <a:xfrm>
            <a:off x="6841162" y="6864509"/>
            <a:ext cx="3970339" cy="2108117"/>
          </a:xfrm>
          <a:prstGeom prst="rect">
            <a:avLst/>
          </a:prstGeom>
        </p:spPr>
      </p:pic>
      <p:pic>
        <p:nvPicPr>
          <p:cNvPr id="2" name="図 1"/>
          <p:cNvPicPr>
            <a:picLocks noChangeAspect="1"/>
          </p:cNvPicPr>
          <p:nvPr/>
        </p:nvPicPr>
        <p:blipFill rotWithShape="1">
          <a:blip r:embed="rId4"/>
          <a:srcRect b="5606"/>
          <a:stretch/>
        </p:blipFill>
        <p:spPr>
          <a:xfrm>
            <a:off x="42189" y="241639"/>
            <a:ext cx="6235611" cy="3310901"/>
          </a:xfrm>
          <a:prstGeom prst="rect">
            <a:avLst/>
          </a:prstGeom>
        </p:spPr>
      </p:pic>
      <p:sp>
        <p:nvSpPr>
          <p:cNvPr id="14" name="テキスト ボックス 13"/>
          <p:cNvSpPr txBox="1"/>
          <p:nvPr/>
        </p:nvSpPr>
        <p:spPr>
          <a:xfrm>
            <a:off x="1287248" y="3777696"/>
            <a:ext cx="5005217" cy="3281371"/>
          </a:xfrm>
          <a:prstGeom prst="rect">
            <a:avLst/>
          </a:prstGeom>
          <a:noFill/>
        </p:spPr>
        <p:txBody>
          <a:bodyPr wrap="square" rtlCol="0">
            <a:spAutoFit/>
          </a:bodyPr>
          <a:lstStyle/>
          <a:p>
            <a:r>
              <a:rPr lang="ja-JP" altLang="en-US" sz="1357" dirty="0"/>
              <a:t>まず、ポイント（点）、ライン（線）、エリア（面）の中から選択します。</a:t>
            </a:r>
            <a:endParaRPr lang="en-US" altLang="ja-JP" sz="1357" dirty="0"/>
          </a:p>
          <a:p>
            <a:r>
              <a:rPr lang="ja-JP" altLang="en-US" sz="1357" dirty="0"/>
              <a:t>この建物はすべて喫茶店の紅琲院ハマダなので、エリアを選択。</a:t>
            </a:r>
            <a:endParaRPr lang="en-US" altLang="ja-JP" sz="1357" dirty="0"/>
          </a:p>
          <a:p>
            <a:endParaRPr lang="en-US" altLang="ja-JP" sz="1357" dirty="0"/>
          </a:p>
          <a:p>
            <a:r>
              <a:rPr lang="ja-JP" altLang="en-US" sz="1357" dirty="0"/>
              <a:t>このエリアが何なのか、情報を追加していきます。</a:t>
            </a:r>
            <a:endParaRPr lang="en-US" altLang="ja-JP" sz="1357" dirty="0"/>
          </a:p>
          <a:p>
            <a:r>
              <a:rPr lang="ja-JP" altLang="en-US" sz="1357" dirty="0"/>
              <a:t>まず、「建物」と「喫茶店」を追加します。</a:t>
            </a:r>
            <a:endParaRPr lang="en-US" altLang="ja-JP" sz="1357" dirty="0"/>
          </a:p>
          <a:p>
            <a:r>
              <a:rPr lang="ja-JP" altLang="en-US" sz="1357" dirty="0"/>
              <a:t>名前も「紅琲院ハマダ」を入力。</a:t>
            </a:r>
            <a:endParaRPr lang="en-US" altLang="ja-JP" sz="1357" dirty="0"/>
          </a:p>
          <a:p>
            <a:r>
              <a:rPr lang="ja-JP" altLang="en-US" sz="1357" dirty="0"/>
              <a:t>さらに、この建物は２階建てなので、「階数」も入力。</a:t>
            </a:r>
            <a:endParaRPr lang="en-US" altLang="ja-JP" sz="1357" dirty="0"/>
          </a:p>
          <a:p>
            <a:endParaRPr lang="en-US" altLang="ja-JP" sz="1357" dirty="0"/>
          </a:p>
          <a:p>
            <a:r>
              <a:rPr lang="ja-JP" altLang="en-US" sz="1357" dirty="0"/>
              <a:t>ここが大事！</a:t>
            </a:r>
            <a:endParaRPr lang="en-US" altLang="ja-JP" sz="1357" dirty="0"/>
          </a:p>
          <a:p>
            <a:r>
              <a:rPr lang="ja-JP" altLang="en-US" sz="1357" dirty="0"/>
              <a:t>この調査をした情報源（</a:t>
            </a:r>
            <a:r>
              <a:rPr lang="en-US" altLang="ja-JP" sz="1357" dirty="0"/>
              <a:t>source)</a:t>
            </a:r>
            <a:r>
              <a:rPr lang="ja-JP" altLang="en-US" sz="1357" dirty="0"/>
              <a:t>を入力します。</a:t>
            </a:r>
            <a:endParaRPr lang="en-US" altLang="ja-JP" sz="1357" dirty="0"/>
          </a:p>
          <a:p>
            <a:r>
              <a:rPr lang="ja-JP" altLang="en-US" sz="1357" dirty="0"/>
              <a:t>まず、実際に見に行ったので、「</a:t>
            </a:r>
            <a:r>
              <a:rPr lang="en-US" altLang="ja-JP" sz="1357" b="1" dirty="0"/>
              <a:t>survey</a:t>
            </a:r>
            <a:r>
              <a:rPr lang="ja-JP" altLang="en-US" sz="1357" dirty="0"/>
              <a:t>」を入力</a:t>
            </a:r>
            <a:endParaRPr lang="en-US" altLang="ja-JP" sz="1357" dirty="0"/>
          </a:p>
          <a:p>
            <a:r>
              <a:rPr lang="ja-JP" altLang="en-US" sz="1357" dirty="0"/>
              <a:t>建物は航空写真「</a:t>
            </a:r>
            <a:r>
              <a:rPr lang="en-US" altLang="ja-JP" sz="1357" dirty="0"/>
              <a:t>Bing</a:t>
            </a:r>
            <a:r>
              <a:rPr lang="ja-JP" altLang="en-US" sz="1357" dirty="0"/>
              <a:t>」を利用したので、「</a:t>
            </a:r>
            <a:r>
              <a:rPr lang="en-US" altLang="ja-JP" sz="1357" dirty="0"/>
              <a:t>Bing</a:t>
            </a:r>
            <a:r>
              <a:rPr lang="ja-JP" altLang="en-US" sz="1357" dirty="0"/>
              <a:t>」を入力。</a:t>
            </a:r>
            <a:endParaRPr lang="en-US" altLang="ja-JP" sz="1357" dirty="0"/>
          </a:p>
          <a:p>
            <a:endParaRPr lang="en-US" altLang="ja-JP" sz="1357" dirty="0"/>
          </a:p>
          <a:p>
            <a:endParaRPr lang="en-US" altLang="ja-JP" sz="1357" dirty="0"/>
          </a:p>
          <a:p>
            <a:endParaRPr lang="ja-JP" altLang="en-US" sz="1745" dirty="0"/>
          </a:p>
        </p:txBody>
      </p:sp>
      <p:grpSp>
        <p:nvGrpSpPr>
          <p:cNvPr id="4" name="グループ化 3"/>
          <p:cNvGrpSpPr/>
          <p:nvPr/>
        </p:nvGrpSpPr>
        <p:grpSpPr>
          <a:xfrm>
            <a:off x="2050101" y="960711"/>
            <a:ext cx="759369" cy="697665"/>
            <a:chOff x="2293583" y="978134"/>
            <a:chExt cx="750704" cy="590161"/>
          </a:xfrm>
        </p:grpSpPr>
        <p:sp>
          <p:nvSpPr>
            <p:cNvPr id="7" name="下矢印 6"/>
            <p:cNvSpPr/>
            <p:nvPr/>
          </p:nvSpPr>
          <p:spPr>
            <a:xfrm rot="7335988">
              <a:off x="2373854" y="897863"/>
              <a:ext cx="590161" cy="750704"/>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p>
          </p:txBody>
        </p:sp>
        <p:sp>
          <p:nvSpPr>
            <p:cNvPr id="3" name="テキスト ボックス 2"/>
            <p:cNvSpPr txBox="1"/>
            <p:nvPr/>
          </p:nvSpPr>
          <p:spPr>
            <a:xfrm>
              <a:off x="2461185" y="1088549"/>
              <a:ext cx="404418" cy="305261"/>
            </a:xfrm>
            <a:prstGeom prst="rect">
              <a:avLst/>
            </a:prstGeom>
            <a:noFill/>
          </p:spPr>
          <p:txBody>
            <a:bodyPr wrap="none" rtlCol="0">
              <a:spAutoFit/>
            </a:bodyPr>
            <a:lstStyle/>
            <a:p>
              <a:r>
                <a:rPr lang="ja-JP" altLang="en-US" sz="1745" dirty="0">
                  <a:solidFill>
                    <a:schemeClr val="bg1"/>
                  </a:solidFill>
                </a:rPr>
                <a:t>①</a:t>
              </a:r>
            </a:p>
          </p:txBody>
        </p:sp>
      </p:grpSp>
      <p:grpSp>
        <p:nvGrpSpPr>
          <p:cNvPr id="17" name="グループ化 16"/>
          <p:cNvGrpSpPr/>
          <p:nvPr/>
        </p:nvGrpSpPr>
        <p:grpSpPr>
          <a:xfrm>
            <a:off x="258807" y="3642442"/>
            <a:ext cx="727605" cy="572002"/>
            <a:chOff x="2293583" y="978134"/>
            <a:chExt cx="750704" cy="590161"/>
          </a:xfrm>
        </p:grpSpPr>
        <p:sp>
          <p:nvSpPr>
            <p:cNvPr id="18" name="下矢印 17"/>
            <p:cNvSpPr/>
            <p:nvPr/>
          </p:nvSpPr>
          <p:spPr>
            <a:xfrm rot="7335988">
              <a:off x="2373854" y="897863"/>
              <a:ext cx="590161" cy="750704"/>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p>
          </p:txBody>
        </p:sp>
        <p:sp>
          <p:nvSpPr>
            <p:cNvPr id="19" name="テキスト ボックス 18"/>
            <p:cNvSpPr txBox="1"/>
            <p:nvPr/>
          </p:nvSpPr>
          <p:spPr>
            <a:xfrm>
              <a:off x="2461185" y="1088549"/>
              <a:ext cx="422073" cy="372324"/>
            </a:xfrm>
            <a:prstGeom prst="rect">
              <a:avLst/>
            </a:prstGeom>
            <a:noFill/>
          </p:spPr>
          <p:txBody>
            <a:bodyPr wrap="none" rtlCol="0">
              <a:spAutoFit/>
            </a:bodyPr>
            <a:lstStyle/>
            <a:p>
              <a:r>
                <a:rPr lang="ja-JP" altLang="en-US" sz="1745" dirty="0">
                  <a:solidFill>
                    <a:schemeClr val="bg1"/>
                  </a:solidFill>
                </a:rPr>
                <a:t>①</a:t>
              </a:r>
            </a:p>
          </p:txBody>
        </p:sp>
      </p:grpSp>
      <p:grpSp>
        <p:nvGrpSpPr>
          <p:cNvPr id="5" name="グループ化 4"/>
          <p:cNvGrpSpPr/>
          <p:nvPr/>
        </p:nvGrpSpPr>
        <p:grpSpPr>
          <a:xfrm>
            <a:off x="622607" y="2049456"/>
            <a:ext cx="759369" cy="697665"/>
            <a:chOff x="820772" y="2101442"/>
            <a:chExt cx="750704" cy="590161"/>
          </a:xfrm>
        </p:grpSpPr>
        <p:sp>
          <p:nvSpPr>
            <p:cNvPr id="21" name="下矢印 20"/>
            <p:cNvSpPr/>
            <p:nvPr/>
          </p:nvSpPr>
          <p:spPr>
            <a:xfrm rot="7335988">
              <a:off x="901043" y="2021171"/>
              <a:ext cx="590161" cy="75070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p>
          </p:txBody>
        </p:sp>
        <p:sp>
          <p:nvSpPr>
            <p:cNvPr id="22" name="テキスト ボックス 21"/>
            <p:cNvSpPr txBox="1"/>
            <p:nvPr/>
          </p:nvSpPr>
          <p:spPr>
            <a:xfrm>
              <a:off x="988374" y="2211857"/>
              <a:ext cx="404418" cy="305261"/>
            </a:xfrm>
            <a:prstGeom prst="rect">
              <a:avLst/>
            </a:prstGeom>
            <a:noFill/>
          </p:spPr>
          <p:txBody>
            <a:bodyPr wrap="none" rtlCol="0">
              <a:spAutoFit/>
            </a:bodyPr>
            <a:lstStyle/>
            <a:p>
              <a:r>
                <a:rPr lang="ja-JP" altLang="en-US" sz="1745" dirty="0">
                  <a:solidFill>
                    <a:schemeClr val="bg1"/>
                  </a:solidFill>
                </a:rPr>
                <a:t>②</a:t>
              </a:r>
            </a:p>
          </p:txBody>
        </p:sp>
      </p:grpSp>
      <p:grpSp>
        <p:nvGrpSpPr>
          <p:cNvPr id="23" name="グループ化 22"/>
          <p:cNvGrpSpPr/>
          <p:nvPr/>
        </p:nvGrpSpPr>
        <p:grpSpPr>
          <a:xfrm>
            <a:off x="258805" y="4617083"/>
            <a:ext cx="727605" cy="572002"/>
            <a:chOff x="820772" y="2101442"/>
            <a:chExt cx="750704" cy="590161"/>
          </a:xfrm>
        </p:grpSpPr>
        <p:sp>
          <p:nvSpPr>
            <p:cNvPr id="24" name="下矢印 23"/>
            <p:cNvSpPr/>
            <p:nvPr/>
          </p:nvSpPr>
          <p:spPr>
            <a:xfrm rot="7335988">
              <a:off x="901043" y="2021171"/>
              <a:ext cx="590161" cy="75070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p>
          </p:txBody>
        </p:sp>
        <p:sp>
          <p:nvSpPr>
            <p:cNvPr id="25" name="テキスト ボックス 24"/>
            <p:cNvSpPr txBox="1"/>
            <p:nvPr/>
          </p:nvSpPr>
          <p:spPr>
            <a:xfrm>
              <a:off x="988374" y="2211857"/>
              <a:ext cx="422073" cy="372324"/>
            </a:xfrm>
            <a:prstGeom prst="rect">
              <a:avLst/>
            </a:prstGeom>
            <a:noFill/>
          </p:spPr>
          <p:txBody>
            <a:bodyPr wrap="none" rtlCol="0">
              <a:spAutoFit/>
            </a:bodyPr>
            <a:lstStyle/>
            <a:p>
              <a:r>
                <a:rPr lang="ja-JP" altLang="en-US" sz="1745" dirty="0">
                  <a:solidFill>
                    <a:schemeClr val="bg1"/>
                  </a:solidFill>
                </a:rPr>
                <a:t>②</a:t>
              </a:r>
            </a:p>
          </p:txBody>
        </p:sp>
      </p:grpSp>
      <p:grpSp>
        <p:nvGrpSpPr>
          <p:cNvPr id="10" name="グループ化 9"/>
          <p:cNvGrpSpPr/>
          <p:nvPr/>
        </p:nvGrpSpPr>
        <p:grpSpPr>
          <a:xfrm>
            <a:off x="3398114" y="853694"/>
            <a:ext cx="759369" cy="697665"/>
            <a:chOff x="3684390" y="867720"/>
            <a:chExt cx="750704" cy="590161"/>
          </a:xfrm>
        </p:grpSpPr>
        <p:sp>
          <p:nvSpPr>
            <p:cNvPr id="27" name="下矢印 26"/>
            <p:cNvSpPr/>
            <p:nvPr/>
          </p:nvSpPr>
          <p:spPr>
            <a:xfrm rot="7335988">
              <a:off x="3764661" y="787449"/>
              <a:ext cx="590161" cy="75070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p>
          </p:txBody>
        </p:sp>
        <p:sp>
          <p:nvSpPr>
            <p:cNvPr id="28" name="テキスト ボックス 27"/>
            <p:cNvSpPr txBox="1"/>
            <p:nvPr/>
          </p:nvSpPr>
          <p:spPr>
            <a:xfrm>
              <a:off x="3851992" y="978135"/>
              <a:ext cx="404418" cy="305261"/>
            </a:xfrm>
            <a:prstGeom prst="rect">
              <a:avLst/>
            </a:prstGeom>
            <a:noFill/>
          </p:spPr>
          <p:txBody>
            <a:bodyPr wrap="none" rtlCol="0">
              <a:spAutoFit/>
            </a:bodyPr>
            <a:lstStyle/>
            <a:p>
              <a:r>
                <a:rPr lang="ja-JP" altLang="en-US" sz="1745" dirty="0">
                  <a:solidFill>
                    <a:schemeClr val="bg1"/>
                  </a:solidFill>
                </a:rPr>
                <a:t>③</a:t>
              </a:r>
            </a:p>
          </p:txBody>
        </p:sp>
      </p:grpSp>
      <p:grpSp>
        <p:nvGrpSpPr>
          <p:cNvPr id="29" name="グループ化 28"/>
          <p:cNvGrpSpPr/>
          <p:nvPr/>
        </p:nvGrpSpPr>
        <p:grpSpPr>
          <a:xfrm>
            <a:off x="6908712" y="5787833"/>
            <a:ext cx="727605" cy="572002"/>
            <a:chOff x="3684390" y="867719"/>
            <a:chExt cx="750704" cy="590161"/>
          </a:xfrm>
        </p:grpSpPr>
        <p:sp>
          <p:nvSpPr>
            <p:cNvPr id="30" name="下矢印 29"/>
            <p:cNvSpPr/>
            <p:nvPr/>
          </p:nvSpPr>
          <p:spPr>
            <a:xfrm rot="7335988">
              <a:off x="3764661" y="787448"/>
              <a:ext cx="590161" cy="75070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p>
          </p:txBody>
        </p:sp>
        <p:sp>
          <p:nvSpPr>
            <p:cNvPr id="31" name="テキスト ボックス 30"/>
            <p:cNvSpPr txBox="1"/>
            <p:nvPr/>
          </p:nvSpPr>
          <p:spPr>
            <a:xfrm>
              <a:off x="3851992" y="978135"/>
              <a:ext cx="422073" cy="372324"/>
            </a:xfrm>
            <a:prstGeom prst="rect">
              <a:avLst/>
            </a:prstGeom>
            <a:noFill/>
          </p:spPr>
          <p:txBody>
            <a:bodyPr wrap="none" rtlCol="0">
              <a:spAutoFit/>
            </a:bodyPr>
            <a:lstStyle/>
            <a:p>
              <a:r>
                <a:rPr lang="ja-JP" altLang="en-US" sz="1745" dirty="0">
                  <a:solidFill>
                    <a:schemeClr val="bg1"/>
                  </a:solidFill>
                </a:rPr>
                <a:t>③</a:t>
              </a:r>
            </a:p>
          </p:txBody>
        </p:sp>
      </p:grpSp>
      <p:sp>
        <p:nvSpPr>
          <p:cNvPr id="16" name="テキスト ボックス 15"/>
          <p:cNvSpPr txBox="1"/>
          <p:nvPr/>
        </p:nvSpPr>
        <p:spPr>
          <a:xfrm>
            <a:off x="2628724" y="7525275"/>
            <a:ext cx="3649076" cy="1600438"/>
          </a:xfrm>
          <a:prstGeom prst="rect">
            <a:avLst/>
          </a:prstGeom>
          <a:noFill/>
        </p:spPr>
        <p:txBody>
          <a:bodyPr wrap="none" rtlCol="0">
            <a:spAutoFit/>
          </a:bodyPr>
          <a:lstStyle/>
          <a:p>
            <a:r>
              <a:rPr lang="en-US" altLang="ja-JP" sz="1400" dirty="0"/>
              <a:t>a</a:t>
            </a:r>
            <a:r>
              <a:rPr kumimoji="1" lang="en-US" altLang="ja-JP" sz="1400" dirty="0"/>
              <a:t>menity    cafe     </a:t>
            </a:r>
            <a:r>
              <a:rPr kumimoji="1" lang="ja-JP" altLang="en-US" sz="1400" dirty="0"/>
              <a:t>　　　　　</a:t>
            </a:r>
            <a:r>
              <a:rPr lang="ja-JP" altLang="en-US" sz="1400" dirty="0"/>
              <a:t>カフェ</a:t>
            </a:r>
            <a:endParaRPr lang="en-US" altLang="ja-JP" sz="1400" dirty="0"/>
          </a:p>
          <a:p>
            <a:r>
              <a:rPr lang="en-US" altLang="ja-JP" sz="1400" dirty="0"/>
              <a:t>b</a:t>
            </a:r>
            <a:r>
              <a:rPr kumimoji="1" lang="en-US" altLang="ja-JP" sz="1400" dirty="0"/>
              <a:t>uilding    yes      </a:t>
            </a:r>
            <a:r>
              <a:rPr kumimoji="1" lang="ja-JP" altLang="en-US" sz="1400" dirty="0"/>
              <a:t>　　　　　</a:t>
            </a:r>
            <a:r>
              <a:rPr kumimoji="1" lang="en-US" altLang="ja-JP" sz="1400" dirty="0"/>
              <a:t> </a:t>
            </a:r>
            <a:r>
              <a:rPr kumimoji="1" lang="ja-JP" altLang="en-US" sz="1400" dirty="0"/>
              <a:t>建物</a:t>
            </a:r>
            <a:endParaRPr kumimoji="1" lang="en-US" altLang="ja-JP" sz="1400" dirty="0"/>
          </a:p>
          <a:p>
            <a:r>
              <a:rPr lang="en-US" altLang="ja-JP" sz="1400" dirty="0"/>
              <a:t>building:levels     2    </a:t>
            </a:r>
            <a:r>
              <a:rPr lang="ja-JP" altLang="en-US" sz="1400" dirty="0"/>
              <a:t>　　　２階建て</a:t>
            </a:r>
            <a:endParaRPr lang="en-US" altLang="ja-JP" sz="1400" dirty="0"/>
          </a:p>
          <a:p>
            <a:r>
              <a:rPr lang="en-US" altLang="ja-JP" sz="1400" dirty="0"/>
              <a:t>cuisine    coffee_shop</a:t>
            </a:r>
            <a:r>
              <a:rPr lang="ja-JP" altLang="en-US" sz="1400" dirty="0"/>
              <a:t>　　コーヒーメインのカフェ</a:t>
            </a:r>
            <a:endParaRPr lang="en-US" altLang="ja-JP" sz="1400" dirty="0"/>
          </a:p>
          <a:p>
            <a:r>
              <a:rPr lang="en-US" altLang="ja-JP" sz="1400" dirty="0"/>
              <a:t>name    </a:t>
            </a:r>
            <a:r>
              <a:rPr lang="ja-JP" altLang="en-US" sz="1400" dirty="0"/>
              <a:t>紅琲院ハマダ　　名称は紅琲院ハマダ</a:t>
            </a:r>
            <a:endParaRPr lang="en-US" altLang="ja-JP" sz="1400" dirty="0"/>
          </a:p>
          <a:p>
            <a:r>
              <a:rPr lang="en-US" altLang="ja-JP" sz="1400" dirty="0"/>
              <a:t>source     survey                </a:t>
            </a:r>
            <a:r>
              <a:rPr lang="ja-JP" altLang="en-US" sz="1400" dirty="0"/>
              <a:t>情報源は現地調査</a:t>
            </a:r>
            <a:endParaRPr lang="en-US" altLang="ja-JP" sz="1400" dirty="0"/>
          </a:p>
          <a:p>
            <a:r>
              <a:rPr lang="en-US" altLang="ja-JP" sz="1400" dirty="0"/>
              <a:t>source _1   Bing                 </a:t>
            </a:r>
            <a:r>
              <a:rPr lang="ja-JP" altLang="en-US" sz="1400" dirty="0"/>
              <a:t>情報源は</a:t>
            </a:r>
            <a:r>
              <a:rPr lang="en-US" altLang="ja-JP" sz="1400" dirty="0"/>
              <a:t>Bing</a:t>
            </a:r>
            <a:endParaRPr kumimoji="1" lang="ja-JP" altLang="en-US" sz="1400" dirty="0"/>
          </a:p>
        </p:txBody>
      </p:sp>
      <p:grpSp>
        <p:nvGrpSpPr>
          <p:cNvPr id="63" name="グループ化 62"/>
          <p:cNvGrpSpPr/>
          <p:nvPr/>
        </p:nvGrpSpPr>
        <p:grpSpPr>
          <a:xfrm>
            <a:off x="744050" y="6359835"/>
            <a:ext cx="505274" cy="397218"/>
            <a:chOff x="820772" y="2101442"/>
            <a:chExt cx="750704" cy="590161"/>
          </a:xfrm>
        </p:grpSpPr>
        <p:sp>
          <p:nvSpPr>
            <p:cNvPr id="64" name="下矢印 63"/>
            <p:cNvSpPr/>
            <p:nvPr/>
          </p:nvSpPr>
          <p:spPr>
            <a:xfrm rot="7335988">
              <a:off x="901043" y="2021171"/>
              <a:ext cx="590161" cy="75070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45" dirty="0"/>
            </a:p>
          </p:txBody>
        </p:sp>
        <p:sp>
          <p:nvSpPr>
            <p:cNvPr id="65" name="テキスト ボックス 64"/>
            <p:cNvSpPr txBox="1"/>
            <p:nvPr/>
          </p:nvSpPr>
          <p:spPr>
            <a:xfrm>
              <a:off x="988374" y="2211857"/>
              <a:ext cx="422073" cy="372324"/>
            </a:xfrm>
            <a:prstGeom prst="rect">
              <a:avLst/>
            </a:prstGeom>
            <a:noFill/>
          </p:spPr>
          <p:txBody>
            <a:bodyPr wrap="none" rtlCol="0">
              <a:spAutoFit/>
            </a:bodyPr>
            <a:lstStyle/>
            <a:p>
              <a:r>
                <a:rPr lang="ja-JP" altLang="en-US" sz="1745" dirty="0">
                  <a:solidFill>
                    <a:schemeClr val="bg1"/>
                  </a:solidFill>
                </a:rPr>
                <a:t>②</a:t>
              </a:r>
            </a:p>
          </p:txBody>
        </p:sp>
      </p:grpSp>
      <p:sp>
        <p:nvSpPr>
          <p:cNvPr id="20" name="テキスト ボックス 19"/>
          <p:cNvSpPr txBox="1"/>
          <p:nvPr/>
        </p:nvSpPr>
        <p:spPr>
          <a:xfrm>
            <a:off x="421250" y="6359835"/>
            <a:ext cx="5944235" cy="954107"/>
          </a:xfrm>
          <a:prstGeom prst="rect">
            <a:avLst/>
          </a:prstGeom>
          <a:noFill/>
        </p:spPr>
        <p:txBody>
          <a:bodyPr wrap="square" rtlCol="0">
            <a:spAutoFit/>
          </a:bodyPr>
          <a:lstStyle/>
          <a:p>
            <a:r>
              <a:rPr kumimoji="1" lang="ja-JP" altLang="en-US" sz="1400" dirty="0"/>
              <a:t>　　　　　　　を下に</a:t>
            </a:r>
            <a:r>
              <a:rPr lang="ja-JP" altLang="en-US" sz="1400" dirty="0"/>
              <a:t>スクロールすると、このエリアについた「タグ」がわかります。</a:t>
            </a:r>
            <a:endParaRPr lang="en-US" altLang="ja-JP" sz="1400" dirty="0"/>
          </a:p>
          <a:p>
            <a:r>
              <a:rPr kumimoji="1" lang="ja-JP" altLang="en-US" sz="1400" dirty="0"/>
              <a:t>　　　　　　　タグとは、エリアやポイント等に追加された情報です。</a:t>
            </a:r>
            <a:endParaRPr kumimoji="1" lang="en-US" altLang="ja-JP" sz="1400" dirty="0"/>
          </a:p>
          <a:p>
            <a:r>
              <a:rPr lang="ja-JP" altLang="en-US" sz="1400" dirty="0"/>
              <a:t>タグを追加することで、このエリアが建物や公園、工場等コンピューターが</a:t>
            </a:r>
            <a:endParaRPr lang="en-US" altLang="ja-JP" sz="1400" dirty="0"/>
          </a:p>
          <a:p>
            <a:r>
              <a:rPr lang="ja-JP" altLang="en-US" sz="1400" dirty="0"/>
              <a:t>このエリアがなんなのか判断できるようになります。</a:t>
            </a:r>
            <a:endParaRPr kumimoji="1" lang="ja-JP" altLang="en-US" sz="1400" dirty="0"/>
          </a:p>
        </p:txBody>
      </p:sp>
      <p:sp>
        <p:nvSpPr>
          <p:cNvPr id="66" name="テキスト ボックス 65"/>
          <p:cNvSpPr txBox="1"/>
          <p:nvPr/>
        </p:nvSpPr>
        <p:spPr>
          <a:xfrm>
            <a:off x="6747159" y="2750236"/>
            <a:ext cx="5865708" cy="523220"/>
          </a:xfrm>
          <a:prstGeom prst="rect">
            <a:avLst/>
          </a:prstGeom>
          <a:noFill/>
        </p:spPr>
        <p:txBody>
          <a:bodyPr wrap="none" rtlCol="0">
            <a:spAutoFit/>
          </a:bodyPr>
          <a:lstStyle/>
          <a:p>
            <a:r>
              <a:rPr kumimoji="1" lang="ja-JP" altLang="en-US" sz="1400" dirty="0"/>
              <a:t>ちなみに、上のように、１つの建物や敷地に複数のお店等がある場合</a:t>
            </a:r>
            <a:endParaRPr kumimoji="1" lang="en-US" altLang="ja-JP" sz="1400" dirty="0"/>
          </a:p>
          <a:p>
            <a:r>
              <a:rPr lang="ja-JP" altLang="en-US" sz="1400" dirty="0"/>
              <a:t>建物だけで１つの情報として入力し、お店ごとにもポイントとして入力します。</a:t>
            </a:r>
            <a:endParaRPr kumimoji="1" lang="ja-JP" altLang="en-US" sz="1400" dirty="0"/>
          </a:p>
        </p:txBody>
      </p:sp>
      <p:sp>
        <p:nvSpPr>
          <p:cNvPr id="67" name="正方形/長方形 66"/>
          <p:cNvSpPr/>
          <p:nvPr/>
        </p:nvSpPr>
        <p:spPr>
          <a:xfrm rot="2753318">
            <a:off x="6954733" y="3915055"/>
            <a:ext cx="1363168" cy="41196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テキスト ボックス 67"/>
          <p:cNvSpPr txBox="1"/>
          <p:nvPr/>
        </p:nvSpPr>
        <p:spPr>
          <a:xfrm>
            <a:off x="7132650" y="5015973"/>
            <a:ext cx="821058" cy="523220"/>
          </a:xfrm>
          <a:prstGeom prst="rect">
            <a:avLst/>
          </a:prstGeom>
          <a:noFill/>
        </p:spPr>
        <p:txBody>
          <a:bodyPr wrap="none" rtlCol="0">
            <a:spAutoFit/>
          </a:bodyPr>
          <a:lstStyle/>
          <a:p>
            <a:pPr algn="ctr"/>
            <a:r>
              <a:rPr kumimoji="1" lang="ja-JP" altLang="en-US" sz="1400" dirty="0"/>
              <a:t>建物</a:t>
            </a:r>
            <a:endParaRPr kumimoji="1" lang="en-US" altLang="ja-JP" sz="1400" dirty="0"/>
          </a:p>
          <a:p>
            <a:pPr algn="ctr"/>
            <a:r>
              <a:rPr lang="ja-JP" altLang="en-US" sz="1400" dirty="0"/>
              <a:t>（エリア）</a:t>
            </a:r>
            <a:endParaRPr kumimoji="1" lang="ja-JP" altLang="en-US" sz="1400" dirty="0"/>
          </a:p>
        </p:txBody>
      </p:sp>
      <p:sp>
        <p:nvSpPr>
          <p:cNvPr id="69" name="十字形 68"/>
          <p:cNvSpPr/>
          <p:nvPr/>
        </p:nvSpPr>
        <p:spPr>
          <a:xfrm>
            <a:off x="8522969" y="3663836"/>
            <a:ext cx="914400" cy="914400"/>
          </a:xfrm>
          <a:prstGeom prst="plus">
            <a:avLst>
              <a:gd name="adj" fmla="val 4246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涙形 69"/>
          <p:cNvSpPr/>
          <p:nvPr/>
        </p:nvSpPr>
        <p:spPr>
          <a:xfrm rot="8044476">
            <a:off x="9745972" y="3851120"/>
            <a:ext cx="349761" cy="343074"/>
          </a:xfrm>
          <a:prstGeom prst="teardrop">
            <a:avLst>
              <a:gd name="adj" fmla="val 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テキスト ボックス 70"/>
          <p:cNvSpPr txBox="1"/>
          <p:nvPr/>
        </p:nvSpPr>
        <p:spPr>
          <a:xfrm>
            <a:off x="9384487" y="5015973"/>
            <a:ext cx="1072730" cy="523220"/>
          </a:xfrm>
          <a:prstGeom prst="rect">
            <a:avLst/>
          </a:prstGeom>
          <a:noFill/>
        </p:spPr>
        <p:txBody>
          <a:bodyPr wrap="none" rtlCol="0">
            <a:spAutoFit/>
          </a:bodyPr>
          <a:lstStyle/>
          <a:p>
            <a:pPr algn="ctr"/>
            <a:r>
              <a:rPr kumimoji="1" lang="ja-JP" altLang="en-US" sz="1400" dirty="0"/>
              <a:t>お店の情報</a:t>
            </a:r>
            <a:endParaRPr kumimoji="1" lang="en-US" altLang="ja-JP" sz="1400" dirty="0"/>
          </a:p>
          <a:p>
            <a:pPr algn="ctr"/>
            <a:r>
              <a:rPr lang="ja-JP" altLang="en-US" sz="1400" dirty="0"/>
              <a:t>（ポイント）</a:t>
            </a:r>
            <a:endParaRPr kumimoji="1" lang="ja-JP" altLang="en-US" sz="1400" dirty="0"/>
          </a:p>
        </p:txBody>
      </p:sp>
      <p:sp>
        <p:nvSpPr>
          <p:cNvPr id="72" name="正方形/長方形 71"/>
          <p:cNvSpPr/>
          <p:nvPr/>
        </p:nvSpPr>
        <p:spPr>
          <a:xfrm>
            <a:off x="10457217" y="3870855"/>
            <a:ext cx="617183" cy="1081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正方形/長方形 72"/>
          <p:cNvSpPr/>
          <p:nvPr/>
        </p:nvSpPr>
        <p:spPr>
          <a:xfrm>
            <a:off x="10457217" y="4256347"/>
            <a:ext cx="617183" cy="1081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正方形/長方形 73"/>
          <p:cNvSpPr/>
          <p:nvPr/>
        </p:nvSpPr>
        <p:spPr>
          <a:xfrm rot="2753318">
            <a:off x="11283667" y="3816675"/>
            <a:ext cx="1363168" cy="41196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涙形 74"/>
          <p:cNvSpPr/>
          <p:nvPr/>
        </p:nvSpPr>
        <p:spPr>
          <a:xfrm rot="8044476">
            <a:off x="11559421" y="3489967"/>
            <a:ext cx="184179" cy="168689"/>
          </a:xfrm>
          <a:prstGeom prst="teardrop">
            <a:avLst>
              <a:gd name="adj" fmla="val 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涙形 75"/>
          <p:cNvSpPr/>
          <p:nvPr/>
        </p:nvSpPr>
        <p:spPr>
          <a:xfrm rot="8044476">
            <a:off x="12261195" y="4084733"/>
            <a:ext cx="184179" cy="168689"/>
          </a:xfrm>
          <a:prstGeom prst="teardrop">
            <a:avLst>
              <a:gd name="adj" fmla="val 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涙形 76"/>
          <p:cNvSpPr/>
          <p:nvPr/>
        </p:nvSpPr>
        <p:spPr>
          <a:xfrm rot="8044476">
            <a:off x="12006812" y="3935540"/>
            <a:ext cx="184179" cy="168689"/>
          </a:xfrm>
          <a:prstGeom prst="teardrop">
            <a:avLst>
              <a:gd name="adj" fmla="val 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テキスト ボックス 77"/>
          <p:cNvSpPr txBox="1"/>
          <p:nvPr/>
        </p:nvSpPr>
        <p:spPr>
          <a:xfrm>
            <a:off x="11112784" y="5015973"/>
            <a:ext cx="1550424" cy="523220"/>
          </a:xfrm>
          <a:prstGeom prst="rect">
            <a:avLst/>
          </a:prstGeom>
          <a:noFill/>
        </p:spPr>
        <p:txBody>
          <a:bodyPr wrap="none" rtlCol="0">
            <a:spAutoFit/>
          </a:bodyPr>
          <a:lstStyle/>
          <a:p>
            <a:pPr algn="ctr"/>
            <a:r>
              <a:rPr kumimoji="1" lang="ja-JP" altLang="en-US" sz="1400" dirty="0"/>
              <a:t>建物とお店</a:t>
            </a:r>
            <a:endParaRPr kumimoji="1" lang="en-US" altLang="ja-JP" sz="1400" dirty="0"/>
          </a:p>
          <a:p>
            <a:pPr algn="ctr"/>
            <a:r>
              <a:rPr lang="ja-JP" altLang="en-US" sz="1400" dirty="0"/>
              <a:t>（エリアとポイント）</a:t>
            </a:r>
            <a:endParaRPr kumimoji="1" lang="ja-JP" altLang="en-US" sz="1400" dirty="0"/>
          </a:p>
        </p:txBody>
      </p:sp>
      <p:sp>
        <p:nvSpPr>
          <p:cNvPr id="79" name="テキスト ボックス 78"/>
          <p:cNvSpPr txBox="1"/>
          <p:nvPr/>
        </p:nvSpPr>
        <p:spPr>
          <a:xfrm>
            <a:off x="7878943" y="6019335"/>
            <a:ext cx="3897221" cy="307777"/>
          </a:xfrm>
          <a:prstGeom prst="rect">
            <a:avLst/>
          </a:prstGeom>
          <a:noFill/>
        </p:spPr>
        <p:txBody>
          <a:bodyPr wrap="none" rtlCol="0">
            <a:spAutoFit/>
          </a:bodyPr>
          <a:lstStyle/>
          <a:p>
            <a:r>
              <a:rPr kumimoji="1" lang="ja-JP" altLang="en-US" sz="1400" dirty="0"/>
              <a:t>そして、入力が終わったら、「保存」を押して下さい</a:t>
            </a:r>
          </a:p>
        </p:txBody>
      </p:sp>
      <p:sp>
        <p:nvSpPr>
          <p:cNvPr id="82" name="右矢印 81"/>
          <p:cNvSpPr/>
          <p:nvPr/>
        </p:nvSpPr>
        <p:spPr>
          <a:xfrm flipH="1">
            <a:off x="7732820" y="7194030"/>
            <a:ext cx="3193743" cy="657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①ここに何を変更したのか入力</a:t>
            </a:r>
          </a:p>
        </p:txBody>
      </p:sp>
      <p:sp>
        <p:nvSpPr>
          <p:cNvPr id="83" name="右矢印 82"/>
          <p:cNvSpPr/>
          <p:nvPr/>
        </p:nvSpPr>
        <p:spPr>
          <a:xfrm flipH="1">
            <a:off x="7732820" y="7795170"/>
            <a:ext cx="2821133" cy="657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②アップデートをクリック</a:t>
            </a:r>
          </a:p>
        </p:txBody>
      </p:sp>
      <p:sp>
        <p:nvSpPr>
          <p:cNvPr id="84" name="テキスト ボックス 83"/>
          <p:cNvSpPr txBox="1"/>
          <p:nvPr/>
        </p:nvSpPr>
        <p:spPr>
          <a:xfrm>
            <a:off x="7272514" y="9047771"/>
            <a:ext cx="4674678" cy="369332"/>
          </a:xfrm>
          <a:prstGeom prst="rect">
            <a:avLst/>
          </a:prstGeom>
          <a:noFill/>
        </p:spPr>
        <p:txBody>
          <a:bodyPr wrap="none" rtlCol="0">
            <a:spAutoFit/>
          </a:bodyPr>
          <a:lstStyle/>
          <a:p>
            <a:r>
              <a:rPr kumimoji="1" lang="ja-JP" altLang="en-US" dirty="0"/>
              <a:t>これで、世界中の人がこのデータを使えます！</a:t>
            </a:r>
            <a:endParaRPr kumimoji="1" lang="en-US" altLang="ja-JP" dirty="0"/>
          </a:p>
        </p:txBody>
      </p:sp>
      <p:sp>
        <p:nvSpPr>
          <p:cNvPr id="85" name="テキスト ボックス 84"/>
          <p:cNvSpPr txBox="1"/>
          <p:nvPr/>
        </p:nvSpPr>
        <p:spPr>
          <a:xfrm>
            <a:off x="10956862" y="6445021"/>
            <a:ext cx="1800493" cy="2462213"/>
          </a:xfrm>
          <a:prstGeom prst="rect">
            <a:avLst/>
          </a:prstGeom>
          <a:noFill/>
        </p:spPr>
        <p:txBody>
          <a:bodyPr wrap="none" rtlCol="0">
            <a:spAutoFit/>
          </a:bodyPr>
          <a:lstStyle/>
          <a:p>
            <a:r>
              <a:rPr lang="ja-JP" altLang="en-US" sz="1400" dirty="0"/>
              <a:t>今回は「泉大津の</a:t>
            </a:r>
            <a:endParaRPr lang="en-US" altLang="ja-JP" sz="1400" dirty="0"/>
          </a:p>
          <a:p>
            <a:r>
              <a:rPr lang="ja-JP" altLang="en-US" sz="1400" dirty="0"/>
              <a:t>紅琲院ハマダ</a:t>
            </a:r>
            <a:endParaRPr lang="en-US" altLang="ja-JP" sz="1400" dirty="0"/>
          </a:p>
          <a:p>
            <a:r>
              <a:rPr lang="ja-JP" altLang="en-US" sz="1400" dirty="0"/>
              <a:t>追加」と入力しました</a:t>
            </a:r>
            <a:endParaRPr lang="en-US" altLang="ja-JP" sz="1400" dirty="0"/>
          </a:p>
          <a:p>
            <a:endParaRPr kumimoji="1" lang="en-US" altLang="ja-JP" sz="1400" dirty="0"/>
          </a:p>
          <a:p>
            <a:r>
              <a:rPr lang="ja-JP" altLang="en-US" sz="1400" dirty="0"/>
              <a:t>建物だけなら、</a:t>
            </a:r>
            <a:endParaRPr lang="en-US" altLang="ja-JP" sz="1400" dirty="0"/>
          </a:p>
          <a:p>
            <a:r>
              <a:rPr kumimoji="1" lang="ja-JP" altLang="en-US" sz="1400" dirty="0"/>
              <a:t>「泉大津の建物追加」</a:t>
            </a:r>
            <a:endParaRPr kumimoji="1" lang="en-US" altLang="ja-JP" sz="1400" dirty="0"/>
          </a:p>
          <a:p>
            <a:r>
              <a:rPr lang="ja-JP" altLang="en-US" sz="1400" dirty="0"/>
              <a:t>でもいいですよ。</a:t>
            </a:r>
            <a:endParaRPr lang="en-US" altLang="ja-JP" sz="1400" dirty="0"/>
          </a:p>
          <a:p>
            <a:r>
              <a:rPr kumimoji="1" lang="ja-JP" altLang="en-US" sz="1400" dirty="0"/>
              <a:t>道路を修正したら</a:t>
            </a:r>
            <a:endParaRPr kumimoji="1" lang="en-US" altLang="ja-JP" sz="1400" dirty="0"/>
          </a:p>
          <a:p>
            <a:r>
              <a:rPr lang="ja-JP" altLang="en-US" sz="1400" dirty="0"/>
              <a:t>「泉大津の道路修正」</a:t>
            </a:r>
            <a:endParaRPr lang="en-US" altLang="ja-JP" sz="1400" dirty="0"/>
          </a:p>
          <a:p>
            <a:r>
              <a:rPr kumimoji="1" lang="ja-JP" altLang="en-US" sz="1400" dirty="0"/>
              <a:t>等、何を変更したか</a:t>
            </a:r>
            <a:endParaRPr kumimoji="1" lang="en-US" altLang="ja-JP" sz="1400" dirty="0"/>
          </a:p>
          <a:p>
            <a:r>
              <a:rPr lang="ja-JP" altLang="en-US" sz="1400" dirty="0"/>
              <a:t>わかるように入力</a:t>
            </a:r>
            <a:endParaRPr kumimoji="1" lang="en-US" altLang="ja-JP" sz="1400" dirty="0"/>
          </a:p>
        </p:txBody>
      </p:sp>
      <p:sp>
        <p:nvSpPr>
          <p:cNvPr id="86" name="下矢印 85"/>
          <p:cNvSpPr/>
          <p:nvPr/>
        </p:nvSpPr>
        <p:spPr>
          <a:xfrm>
            <a:off x="2336398" y="136160"/>
            <a:ext cx="767393" cy="6419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テキスト ボックス 86"/>
          <p:cNvSpPr txBox="1"/>
          <p:nvPr/>
        </p:nvSpPr>
        <p:spPr>
          <a:xfrm>
            <a:off x="3103791" y="129545"/>
            <a:ext cx="3584636" cy="523220"/>
          </a:xfrm>
          <a:prstGeom prst="rect">
            <a:avLst/>
          </a:prstGeom>
          <a:noFill/>
        </p:spPr>
        <p:txBody>
          <a:bodyPr wrap="none" rtlCol="0">
            <a:spAutoFit/>
          </a:bodyPr>
          <a:lstStyle/>
          <a:p>
            <a:r>
              <a:rPr kumimoji="1" lang="ja-JP" altLang="en-US" sz="2000" b="1" dirty="0"/>
              <a:t>戻るボタン</a:t>
            </a:r>
            <a:r>
              <a:rPr kumimoji="1" lang="ja-JP" altLang="en-US" sz="2800" b="1" dirty="0"/>
              <a:t>　</a:t>
            </a:r>
            <a:r>
              <a:rPr kumimoji="1" lang="ja-JP" altLang="en-US" sz="1400" b="1" dirty="0"/>
              <a:t>間違っても戻れるから安心</a:t>
            </a:r>
          </a:p>
        </p:txBody>
      </p:sp>
      <p:sp>
        <p:nvSpPr>
          <p:cNvPr id="88" name="下矢印 87"/>
          <p:cNvSpPr/>
          <p:nvPr/>
        </p:nvSpPr>
        <p:spPr>
          <a:xfrm>
            <a:off x="1129877" y="581379"/>
            <a:ext cx="430391" cy="46100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テキスト ボックス 88"/>
          <p:cNvSpPr txBox="1"/>
          <p:nvPr/>
        </p:nvSpPr>
        <p:spPr>
          <a:xfrm>
            <a:off x="595374" y="9493"/>
            <a:ext cx="1678665" cy="646331"/>
          </a:xfrm>
          <a:prstGeom prst="rect">
            <a:avLst/>
          </a:prstGeom>
          <a:noFill/>
        </p:spPr>
        <p:txBody>
          <a:bodyPr wrap="none" rtlCol="0">
            <a:spAutoFit/>
          </a:bodyPr>
          <a:lstStyle/>
          <a:p>
            <a:r>
              <a:rPr kumimoji="1" lang="en-US" altLang="ja-JP" b="1" dirty="0"/>
              <a:t>i</a:t>
            </a:r>
            <a:r>
              <a:rPr kumimoji="1" lang="ja-JP" altLang="en-US" b="1" dirty="0"/>
              <a:t>マークを押すと</a:t>
            </a:r>
            <a:endParaRPr kumimoji="1" lang="en-US" altLang="ja-JP" b="1" dirty="0"/>
          </a:p>
          <a:p>
            <a:r>
              <a:rPr kumimoji="1" lang="ja-JP" altLang="en-US" b="1" dirty="0"/>
              <a:t>説明がでるよ</a:t>
            </a:r>
          </a:p>
        </p:txBody>
      </p:sp>
      <p:sp>
        <p:nvSpPr>
          <p:cNvPr id="6" name="右矢印 5"/>
          <p:cNvSpPr/>
          <p:nvPr/>
        </p:nvSpPr>
        <p:spPr>
          <a:xfrm rot="19341906">
            <a:off x="5290373" y="1650011"/>
            <a:ext cx="920351" cy="4948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4702629" y="2398289"/>
            <a:ext cx="1861407" cy="738664"/>
          </a:xfrm>
          <a:prstGeom prst="rect">
            <a:avLst/>
          </a:prstGeom>
          <a:noFill/>
        </p:spPr>
        <p:txBody>
          <a:bodyPr wrap="none" rtlCol="0">
            <a:spAutoFit/>
          </a:bodyPr>
          <a:lstStyle/>
          <a:p>
            <a:r>
              <a:rPr kumimoji="1" lang="ja-JP" altLang="en-US" sz="1400" dirty="0"/>
              <a:t>菱餅みたいなマークで</a:t>
            </a:r>
            <a:endParaRPr kumimoji="1" lang="en-US" altLang="ja-JP" sz="1400" dirty="0"/>
          </a:p>
          <a:p>
            <a:r>
              <a:rPr kumimoji="1" lang="ja-JP" altLang="en-US" sz="1400" dirty="0"/>
              <a:t>背景を航空写真等に</a:t>
            </a:r>
            <a:endParaRPr kumimoji="1" lang="en-US" altLang="ja-JP" sz="1400" dirty="0"/>
          </a:p>
          <a:p>
            <a:r>
              <a:rPr kumimoji="1" lang="ja-JP" altLang="en-US" sz="1400" dirty="0"/>
              <a:t>変えられます</a:t>
            </a:r>
          </a:p>
        </p:txBody>
      </p:sp>
      <p:pic>
        <p:nvPicPr>
          <p:cNvPr id="9" name="図 8"/>
          <p:cNvPicPr>
            <a:picLocks noChangeAspect="1"/>
          </p:cNvPicPr>
          <p:nvPr/>
        </p:nvPicPr>
        <p:blipFill rotWithShape="1">
          <a:blip r:embed="rId5"/>
          <a:srcRect l="33333" t="30902" r="32426" b="37251"/>
          <a:stretch/>
        </p:blipFill>
        <p:spPr>
          <a:xfrm>
            <a:off x="6841162" y="390008"/>
            <a:ext cx="4383314" cy="2293259"/>
          </a:xfrm>
          <a:prstGeom prst="rect">
            <a:avLst/>
          </a:prstGeom>
        </p:spPr>
      </p:pic>
      <p:sp>
        <p:nvSpPr>
          <p:cNvPr id="12" name="テキスト ボックス 11"/>
          <p:cNvSpPr txBox="1"/>
          <p:nvPr/>
        </p:nvSpPr>
        <p:spPr>
          <a:xfrm>
            <a:off x="3278516" y="3110602"/>
            <a:ext cx="3090846" cy="369332"/>
          </a:xfrm>
          <a:prstGeom prst="rect">
            <a:avLst/>
          </a:prstGeom>
          <a:noFill/>
        </p:spPr>
        <p:txBody>
          <a:bodyPr wrap="none" rtlCol="0">
            <a:spAutoFit/>
          </a:bodyPr>
          <a:lstStyle/>
          <a:p>
            <a:r>
              <a:rPr kumimoji="1" lang="en-US" altLang="ja-JP" dirty="0"/>
              <a:t>©OpenStreetMap contributors</a:t>
            </a:r>
            <a:endParaRPr kumimoji="1" lang="ja-JP" altLang="en-US" dirty="0"/>
          </a:p>
        </p:txBody>
      </p:sp>
      <p:sp>
        <p:nvSpPr>
          <p:cNvPr id="57" name="テキスト ボックス 56"/>
          <p:cNvSpPr txBox="1"/>
          <p:nvPr/>
        </p:nvSpPr>
        <p:spPr>
          <a:xfrm>
            <a:off x="6900682" y="2291542"/>
            <a:ext cx="3090846" cy="369332"/>
          </a:xfrm>
          <a:prstGeom prst="rect">
            <a:avLst/>
          </a:prstGeom>
          <a:noFill/>
        </p:spPr>
        <p:txBody>
          <a:bodyPr wrap="none" rtlCol="0">
            <a:spAutoFit/>
          </a:bodyPr>
          <a:lstStyle/>
          <a:p>
            <a:r>
              <a:rPr kumimoji="1" lang="en-US" altLang="ja-JP" dirty="0"/>
              <a:t>©OpenStreetMap contributors</a:t>
            </a:r>
            <a:endParaRPr kumimoji="1" lang="ja-JP" altLang="en-US" dirty="0"/>
          </a:p>
        </p:txBody>
      </p:sp>
      <p:sp>
        <p:nvSpPr>
          <p:cNvPr id="59" name="テキスト ボックス 58"/>
          <p:cNvSpPr txBox="1"/>
          <p:nvPr/>
        </p:nvSpPr>
        <p:spPr>
          <a:xfrm>
            <a:off x="7778331" y="8571715"/>
            <a:ext cx="3090846" cy="369332"/>
          </a:xfrm>
          <a:prstGeom prst="rect">
            <a:avLst/>
          </a:prstGeom>
          <a:noFill/>
        </p:spPr>
        <p:txBody>
          <a:bodyPr wrap="none" rtlCol="0">
            <a:spAutoFit/>
          </a:bodyPr>
          <a:lstStyle/>
          <a:p>
            <a:r>
              <a:rPr kumimoji="1" lang="en-US" altLang="ja-JP" dirty="0"/>
              <a:t>©OpenStreetMap contributors</a:t>
            </a:r>
            <a:endParaRPr kumimoji="1" lang="ja-JP" altLang="en-US" dirty="0"/>
          </a:p>
        </p:txBody>
      </p:sp>
      <p:sp>
        <p:nvSpPr>
          <p:cNvPr id="58" name="テキスト ボックス 57"/>
          <p:cNvSpPr txBox="1"/>
          <p:nvPr/>
        </p:nvSpPr>
        <p:spPr>
          <a:xfrm>
            <a:off x="12427493" y="9231529"/>
            <a:ext cx="415498" cy="369332"/>
          </a:xfrm>
          <a:prstGeom prst="rect">
            <a:avLst/>
          </a:prstGeom>
          <a:noFill/>
        </p:spPr>
        <p:txBody>
          <a:bodyPr wrap="none" rtlCol="0">
            <a:spAutoFit/>
          </a:bodyPr>
          <a:lstStyle/>
          <a:p>
            <a:r>
              <a:rPr kumimoji="1" lang="ja-JP" altLang="en-US" dirty="0"/>
              <a:t>③</a:t>
            </a:r>
          </a:p>
        </p:txBody>
      </p:sp>
      <p:sp>
        <p:nvSpPr>
          <p:cNvPr id="60" name="テキスト ボックス 59"/>
          <p:cNvSpPr txBox="1"/>
          <p:nvPr/>
        </p:nvSpPr>
        <p:spPr>
          <a:xfrm>
            <a:off x="42189" y="9231529"/>
            <a:ext cx="415498" cy="369332"/>
          </a:xfrm>
          <a:prstGeom prst="rect">
            <a:avLst/>
          </a:prstGeom>
          <a:noFill/>
        </p:spPr>
        <p:txBody>
          <a:bodyPr wrap="none" rtlCol="0">
            <a:spAutoFit/>
          </a:bodyPr>
          <a:lstStyle/>
          <a:p>
            <a:r>
              <a:rPr lang="ja-JP" altLang="en-US" dirty="0"/>
              <a:t>②</a:t>
            </a:r>
            <a:endParaRPr kumimoji="1" lang="ja-JP" altLang="en-US" dirty="0"/>
          </a:p>
        </p:txBody>
      </p:sp>
    </p:spTree>
    <p:extLst>
      <p:ext uri="{BB962C8B-B14F-4D97-AF65-F5344CB8AC3E}">
        <p14:creationId xmlns:p14="http://schemas.microsoft.com/office/powerpoint/2010/main" val="21456104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TotalTime>
  <Words>1133</Words>
  <Application>Microsoft Office PowerPoint</Application>
  <PresentationFormat>A3 297x420 mm</PresentationFormat>
  <Paragraphs>151</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rokusuke</dc:creator>
  <cp:lastModifiedBy>和夫 楠本</cp:lastModifiedBy>
  <cp:revision>138</cp:revision>
  <dcterms:created xsi:type="dcterms:W3CDTF">2018-01-07T04:30:15Z</dcterms:created>
  <dcterms:modified xsi:type="dcterms:W3CDTF">2024-03-02T11:51:06Z</dcterms:modified>
</cp:coreProperties>
</file>