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21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7839515-A8AB-4134-96E0-E9193C480C90}" type="datetimeFigureOut">
              <a:rPr kumimoji="1" lang="ja-JP" altLang="en-US" smtClean="0"/>
              <a:t>2023/11/11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206409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7839515-A8AB-4134-96E0-E9193C480C90}" type="datetimeFigureOut">
              <a:rPr kumimoji="1" lang="ja-JP" altLang="en-US" smtClean="0"/>
              <a:t>2023/11/11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20596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7839515-A8AB-4134-96E0-E9193C480C90}" type="datetimeFigureOut">
              <a:rPr kumimoji="1" lang="ja-JP" altLang="en-US" smtClean="0"/>
              <a:t>2023/11/11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92231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7839515-A8AB-4134-96E0-E9193C480C90}" type="datetimeFigureOut">
              <a:rPr kumimoji="1" lang="ja-JP" altLang="en-US" smtClean="0"/>
              <a:t>2023/11/11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129264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7839515-A8AB-4134-96E0-E9193C480C90}" type="datetimeFigureOut">
              <a:rPr kumimoji="1" lang="ja-JP" altLang="en-US" smtClean="0"/>
              <a:t>2023/11/11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388865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7839515-A8AB-4134-96E0-E9193C480C90}" type="datetimeFigureOut">
              <a:rPr kumimoji="1" lang="ja-JP" altLang="en-US" smtClean="0"/>
              <a:t>2023/11/11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215862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7839515-A8AB-4134-96E0-E9193C480C90}" type="datetimeFigureOut">
              <a:rPr kumimoji="1" lang="ja-JP" altLang="en-US" smtClean="0"/>
              <a:t>2023/11/11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341393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7839515-A8AB-4134-96E0-E9193C480C90}" type="datetimeFigureOut">
              <a:rPr kumimoji="1" lang="ja-JP" altLang="en-US" smtClean="0"/>
              <a:t>2023/11/11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1949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39515-A8AB-4134-96E0-E9193C480C90}" type="datetimeFigureOut">
              <a:rPr kumimoji="1" lang="ja-JP" altLang="en-US" smtClean="0"/>
              <a:t>2023/11/11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296877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7839515-A8AB-4134-96E0-E9193C480C90}" type="datetimeFigureOut">
              <a:rPr kumimoji="1" lang="ja-JP" altLang="en-US" smtClean="0"/>
              <a:t>2023/11/11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132711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7839515-A8AB-4134-96E0-E9193C480C90}" type="datetimeFigureOut">
              <a:rPr kumimoji="1" lang="ja-JP" altLang="en-US" smtClean="0"/>
              <a:t>2023/11/11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208523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7839515-A8AB-4134-96E0-E9193C480C90}" type="datetimeFigureOut">
              <a:rPr kumimoji="1" lang="ja-JP" altLang="en-US" smtClean="0"/>
              <a:t>2023/11/11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360A979-D5C5-47F9-862C-BC4D24E19986}" type="slidenum">
              <a:rPr kumimoji="1" lang="ja-JP" altLang="en-US" smtClean="0"/>
              <a:t>‹#›</a:t>
            </a:fld>
            <a:endParaRPr kumimoji="1" lang="ja-JP" altLang="en-US"/>
          </a:p>
        </p:txBody>
      </p:sp>
    </p:spTree>
    <p:extLst>
      <p:ext uri="{BB962C8B-B14F-4D97-AF65-F5344CB8AC3E}">
        <p14:creationId xmlns:p14="http://schemas.microsoft.com/office/powerpoint/2010/main" val="3734127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77" y="0"/>
            <a:ext cx="6654788" cy="1390034"/>
          </a:xfrm>
        </p:spPr>
        <p:txBody>
          <a:bodyPr>
            <a:noAutofit/>
          </a:bodyPr>
          <a:lstStyle/>
          <a:p>
            <a:r>
              <a:rPr kumimoji="1" lang="ja-JP" altLang="en-US" sz="3200" dirty="0" smtClean="0"/>
              <a:t>浜寺公園まで歩いてデイキャンプ</a:t>
            </a:r>
            <a:r>
              <a:rPr kumimoji="1" lang="en-US" altLang="ja-JP" sz="3200" dirty="0" smtClean="0"/>
              <a:t/>
            </a:r>
            <a:br>
              <a:rPr kumimoji="1" lang="en-US" altLang="ja-JP" sz="3200" dirty="0" smtClean="0"/>
            </a:br>
            <a:r>
              <a:rPr kumimoji="1" lang="ja-JP" altLang="en-US" sz="2400" dirty="0" smtClean="0"/>
              <a:t>令和５年</a:t>
            </a:r>
            <a:r>
              <a:rPr kumimoji="1" lang="en-US" altLang="ja-JP" sz="2400" dirty="0" smtClean="0"/>
              <a:t>11</a:t>
            </a:r>
            <a:r>
              <a:rPr kumimoji="1" lang="ja-JP" altLang="en-US" sz="2400" dirty="0" smtClean="0"/>
              <a:t>月</a:t>
            </a:r>
            <a:r>
              <a:rPr kumimoji="1" lang="en-US" altLang="ja-JP" sz="2400" dirty="0" smtClean="0"/>
              <a:t>23</a:t>
            </a:r>
            <a:r>
              <a:rPr kumimoji="1" lang="ja-JP" altLang="en-US" sz="2400" dirty="0" smtClean="0"/>
              <a:t>日（木・祝）</a:t>
            </a:r>
            <a:r>
              <a:rPr kumimoji="1" lang="en-US" altLang="ja-JP" sz="2400" dirty="0" smtClean="0"/>
              <a:t/>
            </a:r>
            <a:br>
              <a:rPr kumimoji="1" lang="en-US" altLang="ja-JP" sz="2400" dirty="0" smtClean="0"/>
            </a:br>
            <a:r>
              <a:rPr kumimoji="1" lang="ja-JP" altLang="en-US" sz="2400" dirty="0" smtClean="0"/>
              <a:t>東陽ふれあいネット</a:t>
            </a:r>
            <a:endParaRPr kumimoji="1" lang="ja-JP" altLang="en-US" sz="2400" dirty="0"/>
          </a:p>
        </p:txBody>
      </p:sp>
      <p:sp>
        <p:nvSpPr>
          <p:cNvPr id="4" name="正方形/長方形 3"/>
          <p:cNvSpPr/>
          <p:nvPr/>
        </p:nvSpPr>
        <p:spPr>
          <a:xfrm>
            <a:off x="255535" y="5323879"/>
            <a:ext cx="3328155"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①ロシア兵墓地・忠霊塔</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正方形/長方形 4"/>
          <p:cNvSpPr/>
          <p:nvPr/>
        </p:nvSpPr>
        <p:spPr>
          <a:xfrm>
            <a:off x="255536" y="8161014"/>
            <a:ext cx="2040944"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②破魔地蔵尊</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テキスト ボックス 10"/>
          <p:cNvSpPr txBox="1"/>
          <p:nvPr/>
        </p:nvSpPr>
        <p:spPr>
          <a:xfrm>
            <a:off x="2007655" y="5669932"/>
            <a:ext cx="4832111" cy="2554545"/>
          </a:xfrm>
          <a:prstGeom prst="rect">
            <a:avLst/>
          </a:prstGeom>
          <a:noFill/>
        </p:spPr>
        <p:txBody>
          <a:bodyPr wrap="square" rtlCol="0">
            <a:spAutoFit/>
          </a:bodyPr>
          <a:lstStyle/>
          <a:p>
            <a:r>
              <a:rPr kumimoji="1" lang="ja-JP" altLang="en-US" sz="1600" dirty="0" smtClean="0"/>
              <a:t>ロシア兵墓地は、明治</a:t>
            </a:r>
            <a:r>
              <a:rPr kumimoji="1" lang="en-US" altLang="ja-JP" sz="1600" dirty="0" smtClean="0"/>
              <a:t>37</a:t>
            </a:r>
            <a:r>
              <a:rPr kumimoji="1" lang="ja-JP" altLang="en-US" sz="1600" dirty="0" smtClean="0"/>
              <a:t>年、</a:t>
            </a:r>
            <a:r>
              <a:rPr kumimoji="1" lang="en-US" altLang="ja-JP" sz="1600" dirty="0" smtClean="0"/>
              <a:t>38</a:t>
            </a:r>
            <a:r>
              <a:rPr kumimoji="1" lang="ja-JP" altLang="en-US" sz="1600" dirty="0" smtClean="0"/>
              <a:t>年の日露戦争での捕虜（ほりょ）収容所が泉大津から高石の浜辺にあり、そこで病気などで亡くなられた</a:t>
            </a:r>
            <a:r>
              <a:rPr kumimoji="1" lang="en-US" altLang="ja-JP" sz="1600" dirty="0" smtClean="0"/>
              <a:t>89</a:t>
            </a:r>
            <a:r>
              <a:rPr kumimoji="1" lang="ja-JP" altLang="en-US" sz="1600" dirty="0" smtClean="0"/>
              <a:t>名を埋葬しています。</a:t>
            </a:r>
            <a:endParaRPr kumimoji="1" lang="en-US" altLang="ja-JP" sz="1600" dirty="0" smtClean="0"/>
          </a:p>
          <a:p>
            <a:r>
              <a:rPr kumimoji="1" lang="ja-JP" altLang="en-US" sz="1600" dirty="0" smtClean="0"/>
              <a:t>お墓の形が違うのは、埋葬された方の宗教や母国が違うからです</a:t>
            </a:r>
            <a:r>
              <a:rPr kumimoji="1" lang="ja-JP" altLang="en-US" sz="1600" dirty="0" smtClean="0"/>
              <a:t>。他</a:t>
            </a:r>
            <a:r>
              <a:rPr kumimoji="1" lang="ja-JP" altLang="en-US" sz="1600" dirty="0" smtClean="0"/>
              <a:t>の国</a:t>
            </a:r>
            <a:r>
              <a:rPr kumimoji="1" lang="ja-JP" altLang="en-US" sz="1600" dirty="0" smtClean="0"/>
              <a:t>出身の人も、</a:t>
            </a:r>
            <a:r>
              <a:rPr kumimoji="1" lang="ja-JP" altLang="en-US" sz="1600" dirty="0" smtClean="0"/>
              <a:t>ロシアの為に戦争に参加しました。その人の宗教と国の言葉でお墓に</a:t>
            </a:r>
            <a:r>
              <a:rPr kumimoji="1" lang="ja-JP" altLang="en-US" sz="1600" dirty="0" smtClean="0"/>
              <a:t>名前が彫られています。</a:t>
            </a:r>
            <a:endParaRPr kumimoji="1" lang="en-US" altLang="ja-JP" sz="1600" dirty="0" smtClean="0"/>
          </a:p>
          <a:p>
            <a:r>
              <a:rPr lang="ja-JP" altLang="en-US" sz="1600" dirty="0" smtClean="0"/>
              <a:t>５カ国語で書かれたモニュメントがあります。</a:t>
            </a:r>
            <a:endParaRPr lang="en-US" altLang="ja-JP" sz="1600" dirty="0"/>
          </a:p>
          <a:p>
            <a:r>
              <a:rPr kumimoji="1" lang="ja-JP" altLang="en-US" sz="1600" dirty="0" smtClean="0"/>
              <a:t>忠霊塔は、第２次世界大戦で亡くなられた泉大津市出身の</a:t>
            </a:r>
            <a:r>
              <a:rPr kumimoji="1" lang="en-US" altLang="ja-JP" sz="1600" dirty="0" smtClean="0"/>
              <a:t>940</a:t>
            </a:r>
            <a:r>
              <a:rPr kumimoji="1" lang="ja-JP" altLang="en-US" sz="1600" dirty="0" smtClean="0"/>
              <a:t>余柱をお祭りしています。</a:t>
            </a:r>
            <a:endParaRPr kumimoji="1" lang="ja-JP" altLang="en-US" sz="1600" dirty="0"/>
          </a:p>
        </p:txBody>
      </p:sp>
      <p:sp>
        <p:nvSpPr>
          <p:cNvPr id="12" name="テキスト ボックス 11"/>
          <p:cNvSpPr txBox="1"/>
          <p:nvPr/>
        </p:nvSpPr>
        <p:spPr>
          <a:xfrm>
            <a:off x="2007655" y="8575664"/>
            <a:ext cx="4610966" cy="1077218"/>
          </a:xfrm>
          <a:prstGeom prst="rect">
            <a:avLst/>
          </a:prstGeom>
          <a:noFill/>
        </p:spPr>
        <p:txBody>
          <a:bodyPr wrap="square" rtlCol="0">
            <a:spAutoFit/>
          </a:bodyPr>
          <a:lstStyle/>
          <a:p>
            <a:r>
              <a:rPr kumimoji="1" lang="ja-JP" altLang="en-US" sz="1600" dirty="0" smtClean="0"/>
              <a:t>海にお地蔵さまが流れ着いたとか、流れ着いた木材を加工してお地蔵さまを作ったとの伝説があるお地蔵さまです。浜と同じ読みの破魔の名前で、レンガ造りのお社にお祭りされています。</a:t>
            </a:r>
            <a:endParaRPr kumimoji="1" lang="ja-JP" altLang="en-US" sz="1600" dirty="0"/>
          </a:p>
        </p:txBody>
      </p:sp>
      <p:pic>
        <p:nvPicPr>
          <p:cNvPr id="9" name="図 8"/>
          <p:cNvPicPr>
            <a:picLocks noChangeAspect="1"/>
          </p:cNvPicPr>
          <p:nvPr/>
        </p:nvPicPr>
        <p:blipFill rotWithShape="1">
          <a:blip r:embed="rId2"/>
          <a:srcRect l="17103" t="38499" r="19810" b="39557"/>
          <a:stretch/>
        </p:blipFill>
        <p:spPr>
          <a:xfrm>
            <a:off x="135834" y="1545366"/>
            <a:ext cx="6586331" cy="2299881"/>
          </a:xfrm>
          <a:prstGeom prst="rect">
            <a:avLst/>
          </a:prstGeom>
        </p:spPr>
      </p:pic>
      <p:sp>
        <p:nvSpPr>
          <p:cNvPr id="7" name="星 5 6"/>
          <p:cNvSpPr/>
          <p:nvPr/>
        </p:nvSpPr>
        <p:spPr>
          <a:xfrm>
            <a:off x="2870200" y="2504440"/>
            <a:ext cx="309880" cy="309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5 14"/>
          <p:cNvSpPr/>
          <p:nvPr/>
        </p:nvSpPr>
        <p:spPr>
          <a:xfrm>
            <a:off x="4704080" y="2301240"/>
            <a:ext cx="309880" cy="30988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5 15"/>
          <p:cNvSpPr/>
          <p:nvPr/>
        </p:nvSpPr>
        <p:spPr>
          <a:xfrm>
            <a:off x="268235" y="3341134"/>
            <a:ext cx="309880" cy="309880"/>
          </a:xfrm>
          <a:prstGeom prst="star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5 16"/>
          <p:cNvSpPr/>
          <p:nvPr/>
        </p:nvSpPr>
        <p:spPr>
          <a:xfrm>
            <a:off x="464599" y="3981792"/>
            <a:ext cx="309880" cy="309880"/>
          </a:xfrm>
          <a:prstGeom prst="star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星 5 17"/>
          <p:cNvSpPr/>
          <p:nvPr/>
        </p:nvSpPr>
        <p:spPr>
          <a:xfrm>
            <a:off x="464599" y="4389757"/>
            <a:ext cx="309880" cy="309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5 18"/>
          <p:cNvSpPr/>
          <p:nvPr/>
        </p:nvSpPr>
        <p:spPr>
          <a:xfrm>
            <a:off x="464599" y="4797723"/>
            <a:ext cx="309880" cy="30988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74479" y="3951008"/>
            <a:ext cx="2575113" cy="461665"/>
          </a:xfrm>
          <a:prstGeom prst="rect">
            <a:avLst/>
          </a:prstGeom>
          <a:noFill/>
        </p:spPr>
        <p:txBody>
          <a:bodyPr wrap="square" rtlCol="0">
            <a:spAutoFit/>
          </a:bodyPr>
          <a:lstStyle/>
          <a:p>
            <a:r>
              <a:rPr kumimoji="1" lang="ja-JP" altLang="en-US" sz="2400" dirty="0" smtClean="0"/>
              <a:t>東陽中学校</a:t>
            </a:r>
            <a:endParaRPr kumimoji="1" lang="ja-JP" altLang="en-US" sz="2400" dirty="0"/>
          </a:p>
        </p:txBody>
      </p:sp>
      <p:sp>
        <p:nvSpPr>
          <p:cNvPr id="21" name="テキスト ボックス 20"/>
          <p:cNvSpPr txBox="1"/>
          <p:nvPr/>
        </p:nvSpPr>
        <p:spPr>
          <a:xfrm>
            <a:off x="785976" y="4371785"/>
            <a:ext cx="3275885" cy="461665"/>
          </a:xfrm>
          <a:prstGeom prst="rect">
            <a:avLst/>
          </a:prstGeom>
          <a:noFill/>
        </p:spPr>
        <p:txBody>
          <a:bodyPr wrap="square" rtlCol="0">
            <a:spAutoFit/>
          </a:bodyPr>
          <a:lstStyle/>
          <a:p>
            <a:r>
              <a:rPr kumimoji="1" lang="ja-JP" altLang="en-US" sz="2400" dirty="0" smtClean="0"/>
              <a:t>らく</a:t>
            </a:r>
            <a:r>
              <a:rPr kumimoji="1" lang="ja-JP" altLang="en-US" sz="2400" dirty="0" err="1" smtClean="0"/>
              <a:t>だ</a:t>
            </a:r>
            <a:r>
              <a:rPr kumimoji="1" lang="ja-JP" altLang="en-US" sz="2400" dirty="0" smtClean="0"/>
              <a:t>公園</a:t>
            </a:r>
            <a:r>
              <a:rPr kumimoji="1" lang="ja-JP" altLang="en-US" sz="2400" dirty="0" smtClean="0"/>
              <a:t>（トイレ休憩）</a:t>
            </a:r>
            <a:endParaRPr kumimoji="1" lang="ja-JP" altLang="en-US" sz="2400" dirty="0"/>
          </a:p>
        </p:txBody>
      </p:sp>
      <p:sp>
        <p:nvSpPr>
          <p:cNvPr id="22" name="テキスト ボックス 21"/>
          <p:cNvSpPr txBox="1"/>
          <p:nvPr/>
        </p:nvSpPr>
        <p:spPr>
          <a:xfrm>
            <a:off x="785976" y="4756453"/>
            <a:ext cx="3786024" cy="461665"/>
          </a:xfrm>
          <a:prstGeom prst="rect">
            <a:avLst/>
          </a:prstGeom>
          <a:noFill/>
        </p:spPr>
        <p:txBody>
          <a:bodyPr wrap="square" rtlCol="0">
            <a:spAutoFit/>
          </a:bodyPr>
          <a:lstStyle/>
          <a:p>
            <a:r>
              <a:rPr kumimoji="1" lang="ja-JP" altLang="en-US" sz="2400" dirty="0" smtClean="0"/>
              <a:t>ユースホステル（昼食）</a:t>
            </a:r>
            <a:endParaRPr kumimoji="1" lang="ja-JP" altLang="en-US" sz="2400" dirty="0"/>
          </a:p>
        </p:txBody>
      </p:sp>
      <p:sp>
        <p:nvSpPr>
          <p:cNvPr id="23" name="正方形/長方形 22"/>
          <p:cNvSpPr/>
          <p:nvPr/>
        </p:nvSpPr>
        <p:spPr>
          <a:xfrm>
            <a:off x="527456" y="2183989"/>
            <a:ext cx="494046"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①</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正方形/長方形 23"/>
          <p:cNvSpPr/>
          <p:nvPr/>
        </p:nvSpPr>
        <p:spPr>
          <a:xfrm>
            <a:off x="890203" y="2017908"/>
            <a:ext cx="494046"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②</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正方形/長方形 24"/>
          <p:cNvSpPr/>
          <p:nvPr/>
        </p:nvSpPr>
        <p:spPr>
          <a:xfrm>
            <a:off x="1628581" y="2503568"/>
            <a:ext cx="494046"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③</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6" name="正方形/長方形 25"/>
          <p:cNvSpPr/>
          <p:nvPr/>
        </p:nvSpPr>
        <p:spPr>
          <a:xfrm>
            <a:off x="2007656" y="2544990"/>
            <a:ext cx="494046"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④</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7" name="正方形/長方形 26"/>
          <p:cNvSpPr/>
          <p:nvPr/>
        </p:nvSpPr>
        <p:spPr>
          <a:xfrm>
            <a:off x="5374016" y="2197715"/>
            <a:ext cx="494046"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⑤</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8" name="正方形/長方形 27"/>
          <p:cNvSpPr/>
          <p:nvPr/>
        </p:nvSpPr>
        <p:spPr>
          <a:xfrm>
            <a:off x="6184280" y="2498248"/>
            <a:ext cx="494046"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⑥</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テキスト ボックス 7"/>
          <p:cNvSpPr txBox="1"/>
          <p:nvPr/>
        </p:nvSpPr>
        <p:spPr>
          <a:xfrm>
            <a:off x="3550193" y="3462219"/>
            <a:ext cx="3320716" cy="369332"/>
          </a:xfrm>
          <a:prstGeom prst="rect">
            <a:avLst/>
          </a:prstGeom>
          <a:noFill/>
        </p:spPr>
        <p:txBody>
          <a:bodyPr wrap="square" rtlCol="0">
            <a:spAutoFit/>
          </a:bodyPr>
          <a:lstStyle/>
          <a:p>
            <a:r>
              <a:rPr lang="en-US" altLang="ja-JP" dirty="0" smtClean="0"/>
              <a:t>@OpenStreetMap contributors</a:t>
            </a:r>
            <a:endParaRPr kumimoji="1"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27" y="5820258"/>
            <a:ext cx="1775791" cy="1183398"/>
          </a:xfrm>
          <a:prstGeom prst="rect">
            <a:avLst/>
          </a:prstGeom>
        </p:spPr>
      </p:pic>
      <p:pic>
        <p:nvPicPr>
          <p:cNvPr id="14" name="図 13"/>
          <p:cNvPicPr>
            <a:picLocks noChangeAspect="1"/>
          </p:cNvPicPr>
          <p:nvPr/>
        </p:nvPicPr>
        <p:blipFill rotWithShape="1">
          <a:blip r:embed="rId4" cstate="print">
            <a:extLst>
              <a:ext uri="{28A0092B-C50C-407E-A947-70E740481C1C}">
                <a14:useLocalDpi xmlns:a14="http://schemas.microsoft.com/office/drawing/2010/main" val="0"/>
              </a:ext>
            </a:extLst>
          </a:blip>
          <a:srcRect t="11259" b="9808"/>
          <a:stretch/>
        </p:blipFill>
        <p:spPr>
          <a:xfrm>
            <a:off x="187126" y="7109734"/>
            <a:ext cx="1775792" cy="1051280"/>
          </a:xfrm>
          <a:prstGeom prst="rect">
            <a:avLst/>
          </a:prstGeom>
        </p:spPr>
      </p:pic>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127" y="8596638"/>
            <a:ext cx="1775792" cy="1183399"/>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3028" y="3924370"/>
            <a:ext cx="1745562" cy="1745562"/>
          </a:xfrm>
          <a:prstGeom prst="rect">
            <a:avLst/>
          </a:prstGeom>
        </p:spPr>
      </p:pic>
    </p:spTree>
    <p:extLst>
      <p:ext uri="{BB962C8B-B14F-4D97-AF65-F5344CB8AC3E}">
        <p14:creationId xmlns:p14="http://schemas.microsoft.com/office/powerpoint/2010/main" val="265722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3948" y="341224"/>
            <a:ext cx="3278463"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③助松町村境石造物群</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正方形/長方形 6"/>
          <p:cNvSpPr/>
          <p:nvPr/>
        </p:nvSpPr>
        <p:spPr>
          <a:xfrm>
            <a:off x="173948" y="4495077"/>
            <a:ext cx="6375463"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④紀州街道・田中家住宅（助松本陣・田中本陣）</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テキスト ボックス 9"/>
          <p:cNvSpPr txBox="1"/>
          <p:nvPr/>
        </p:nvSpPr>
        <p:spPr>
          <a:xfrm>
            <a:off x="1802295" y="771259"/>
            <a:ext cx="5038311" cy="3785652"/>
          </a:xfrm>
          <a:prstGeom prst="rect">
            <a:avLst/>
          </a:prstGeom>
          <a:noFill/>
        </p:spPr>
        <p:txBody>
          <a:bodyPr wrap="square" rtlCol="0">
            <a:spAutoFit/>
          </a:bodyPr>
          <a:lstStyle/>
          <a:p>
            <a:r>
              <a:rPr kumimoji="1" lang="ja-JP" altLang="en-US" sz="1600" dirty="0" smtClean="0"/>
              <a:t>助松地地蔵堂、西国三十三度供養塔、徳本上人名号碑、六十六部供養塔があります。</a:t>
            </a:r>
            <a:endParaRPr kumimoji="1" lang="en-US" altLang="ja-JP" sz="1600" dirty="0" smtClean="0"/>
          </a:p>
          <a:p>
            <a:r>
              <a:rPr kumimoji="1" lang="ja-JP" altLang="en-US" sz="1600" dirty="0" smtClean="0"/>
              <a:t>歴史的遺産として、「大阪ミュージアム登録物」「泉大津ふるさと文化遺産」に指定されています。</a:t>
            </a:r>
            <a:endParaRPr kumimoji="1" lang="en-US" altLang="ja-JP" sz="1600" dirty="0" smtClean="0"/>
          </a:p>
          <a:p>
            <a:r>
              <a:rPr lang="ja-JP" altLang="en-US" sz="1600" dirty="0" smtClean="0"/>
              <a:t>村の境目（さかいめ）は、村に災いが入ってくる場所として、お地蔵様や神様を守り神として祭る風習がありました。</a:t>
            </a:r>
            <a:endParaRPr lang="en-US" altLang="ja-JP" sz="1600" dirty="0"/>
          </a:p>
          <a:p>
            <a:r>
              <a:rPr kumimoji="1" lang="ja-JP" altLang="en-US" sz="1600" dirty="0" smtClean="0"/>
              <a:t>昔、地蔵堂で寝た旅人が、村に生まれる男の子の寿命を決める会議をお地蔵さま達がしている夢を見ました。旅人が村の人に今日生まれた赤ちゃんがいるか質問をしたところ、今日生まれた赤ちゃんがいた伝説があります。</a:t>
            </a:r>
            <a:endParaRPr kumimoji="1" lang="en-US" altLang="ja-JP" sz="1600" dirty="0" smtClean="0"/>
          </a:p>
          <a:p>
            <a:r>
              <a:rPr kumimoji="1" lang="ja-JP" altLang="en-US" sz="1600" dirty="0" smtClean="0"/>
              <a:t>六十六部供養塔は、紀州街道を通っていた僧侶が寿命を悟り、「鉦の音が途絶えたら埋めてくれ。」と言い、穴を掘って、その中で鉦を叩き続けた。１週間後、鉦の音がしなくなり、村の人は穴を埋めて、その上にお墓を作ったとの言い伝えがあります。</a:t>
            </a:r>
            <a:endParaRPr kumimoji="1" lang="ja-JP" altLang="en-US" sz="1600" dirty="0"/>
          </a:p>
        </p:txBody>
      </p:sp>
      <p:sp>
        <p:nvSpPr>
          <p:cNvPr id="11" name="テキスト ボックス 10"/>
          <p:cNvSpPr txBox="1"/>
          <p:nvPr/>
        </p:nvSpPr>
        <p:spPr>
          <a:xfrm>
            <a:off x="1802296" y="4894181"/>
            <a:ext cx="5038310" cy="1077218"/>
          </a:xfrm>
          <a:prstGeom prst="rect">
            <a:avLst/>
          </a:prstGeom>
          <a:noFill/>
        </p:spPr>
        <p:txBody>
          <a:bodyPr wrap="square" rtlCol="0">
            <a:spAutoFit/>
          </a:bodyPr>
          <a:lstStyle/>
          <a:p>
            <a:r>
              <a:rPr kumimoji="1" lang="ja-JP" altLang="en-US" sz="1600" dirty="0" smtClean="0"/>
              <a:t>江戸時代、紀州（和歌山）の徳川家が江戸に大名行列をするとき、庄屋をしていた、田中家で休憩をしていました。身分が高い人が休憩・泊まる場所を本陣と言います。</a:t>
            </a:r>
            <a:endParaRPr kumimoji="1" lang="en-US" altLang="ja-JP" sz="1600" dirty="0" smtClean="0"/>
          </a:p>
          <a:p>
            <a:r>
              <a:rPr kumimoji="1" lang="ja-JP" altLang="en-US" sz="1600" dirty="0" smtClean="0"/>
              <a:t>紀州街道は、大阪と和歌山を結ぶ昔からの道です。</a:t>
            </a:r>
            <a:endParaRPr kumimoji="1" lang="ja-JP" altLang="en-US" sz="1600" dirty="0"/>
          </a:p>
        </p:txBody>
      </p:sp>
      <p:sp>
        <p:nvSpPr>
          <p:cNvPr id="8" name="正方形/長方形 7"/>
          <p:cNvSpPr/>
          <p:nvPr/>
        </p:nvSpPr>
        <p:spPr>
          <a:xfrm>
            <a:off x="173949" y="5947851"/>
            <a:ext cx="1731564"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⑤浜寺公園</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テキスト ボックス 8"/>
          <p:cNvSpPr txBox="1"/>
          <p:nvPr/>
        </p:nvSpPr>
        <p:spPr>
          <a:xfrm>
            <a:off x="1802296" y="6314922"/>
            <a:ext cx="5038310" cy="1815882"/>
          </a:xfrm>
          <a:prstGeom prst="rect">
            <a:avLst/>
          </a:prstGeom>
          <a:noFill/>
        </p:spPr>
        <p:txBody>
          <a:bodyPr wrap="square" rtlCol="0">
            <a:spAutoFit/>
          </a:bodyPr>
          <a:lstStyle/>
          <a:p>
            <a:r>
              <a:rPr kumimoji="1" lang="ja-JP" altLang="en-US" sz="1600" dirty="0" smtClean="0"/>
              <a:t>明治当初、多くの松が伐採されました。</a:t>
            </a:r>
            <a:endParaRPr kumimoji="1" lang="en-US" altLang="ja-JP" sz="1600" dirty="0" smtClean="0"/>
          </a:p>
          <a:p>
            <a:r>
              <a:rPr kumimoji="1" lang="ja-JP" altLang="en-US" sz="1600" dirty="0" smtClean="0"/>
              <a:t>大久保利通が訪れ、古来よりの松の名所だったこの地の惨状をみて、伐採を中止するよう命じました。伐採は中止され、</a:t>
            </a:r>
            <a:r>
              <a:rPr lang="ja-JP" altLang="en-US" sz="1600" dirty="0" smtClean="0"/>
              <a:t>明治</a:t>
            </a:r>
            <a:r>
              <a:rPr lang="en-US" altLang="ja-JP" sz="1600" dirty="0"/>
              <a:t>6</a:t>
            </a:r>
            <a:r>
              <a:rPr lang="ja-JP" altLang="en-US" sz="1600" dirty="0"/>
              <a:t>年に、堺県により、公園に指定されました</a:t>
            </a:r>
            <a:r>
              <a:rPr lang="ja-JP" altLang="en-US" sz="1600" dirty="0" smtClean="0"/>
              <a:t>。</a:t>
            </a:r>
            <a:endParaRPr kumimoji="1" lang="en-US" altLang="ja-JP" sz="1600" dirty="0" smtClean="0"/>
          </a:p>
          <a:p>
            <a:r>
              <a:rPr kumimoji="1" lang="ja-JP" altLang="en-US" sz="1600" dirty="0" smtClean="0"/>
              <a:t>ユースホステルの向かいには、日露友好の像があります。</a:t>
            </a:r>
            <a:endParaRPr kumimoji="1" lang="en-US" altLang="ja-JP" sz="1600" dirty="0" smtClean="0"/>
          </a:p>
          <a:p>
            <a:r>
              <a:rPr kumimoji="1" lang="ja-JP" altLang="en-US" sz="1600" dirty="0" smtClean="0"/>
              <a:t>園内には、交通遊園やプール、運河、</a:t>
            </a:r>
            <a:r>
              <a:rPr kumimoji="1" lang="en-US" altLang="ja-JP" sz="1600" dirty="0" smtClean="0"/>
              <a:t>700m</a:t>
            </a:r>
            <a:r>
              <a:rPr kumimoji="1" lang="ja-JP" altLang="en-US" sz="1600" dirty="0" smtClean="0"/>
              <a:t>以上の桜並木があります。</a:t>
            </a:r>
            <a:endParaRPr kumimoji="1" lang="ja-JP" altLang="en-US" sz="1600" dirty="0"/>
          </a:p>
        </p:txBody>
      </p:sp>
      <p:sp>
        <p:nvSpPr>
          <p:cNvPr id="12" name="正方形/長方形 11"/>
          <p:cNvSpPr/>
          <p:nvPr/>
        </p:nvSpPr>
        <p:spPr>
          <a:xfrm>
            <a:off x="173949" y="8125272"/>
            <a:ext cx="2040944" cy="461665"/>
          </a:xfrm>
          <a:prstGeom prst="rect">
            <a:avLst/>
          </a:prstGeom>
          <a:noFill/>
        </p:spPr>
        <p:txBody>
          <a:bodyPr wrap="none" lIns="91440" tIns="45720" rIns="91440" bIns="45720">
            <a:spAutoFit/>
          </a:bodyPr>
          <a:lstStyle/>
          <a:p>
            <a:pPr algn="ctr"/>
            <a:r>
              <a:rPr lang="ja-JP"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⑥浜寺公園駅</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テキスト ボックス 12"/>
          <p:cNvSpPr txBox="1"/>
          <p:nvPr/>
        </p:nvSpPr>
        <p:spPr>
          <a:xfrm>
            <a:off x="1802295" y="8517951"/>
            <a:ext cx="4878525" cy="1323439"/>
          </a:xfrm>
          <a:prstGeom prst="rect">
            <a:avLst/>
          </a:prstGeom>
          <a:noFill/>
        </p:spPr>
        <p:txBody>
          <a:bodyPr wrap="square" rtlCol="0">
            <a:spAutoFit/>
          </a:bodyPr>
          <a:lstStyle/>
          <a:p>
            <a:r>
              <a:rPr kumimoji="1" lang="ja-JP" altLang="en-US" sz="1600" dirty="0" smtClean="0"/>
              <a:t>明治</a:t>
            </a:r>
            <a:r>
              <a:rPr kumimoji="1" lang="en-US" altLang="ja-JP" sz="1600" dirty="0" smtClean="0"/>
              <a:t>40</a:t>
            </a:r>
            <a:r>
              <a:rPr kumimoji="1" lang="ja-JP" altLang="en-US" sz="1600" dirty="0" smtClean="0"/>
              <a:t>年に建替えられた駅舎で、東京駅や大阪市中央公会堂の設計でも知られる辰野金吾博士の事務所が設計しました。大手私鉄では初めて、平成</a:t>
            </a:r>
            <a:r>
              <a:rPr kumimoji="1" lang="en-US" altLang="ja-JP" sz="1600" dirty="0" smtClean="0"/>
              <a:t>10</a:t>
            </a:r>
            <a:r>
              <a:rPr kumimoji="1" lang="ja-JP" altLang="en-US" sz="1600" dirty="0" smtClean="0"/>
              <a:t>年に諏訪ノ森駅と一緒に国の登録文化財に登録されました。</a:t>
            </a:r>
            <a:endParaRPr kumimoji="1" lang="en-US" altLang="ja-JP" sz="1600" dirty="0" smtClean="0"/>
          </a:p>
          <a:p>
            <a:r>
              <a:rPr kumimoji="1" lang="ja-JP" altLang="en-US" sz="1600" dirty="0" smtClean="0"/>
              <a:t>今は、工事で建物の場所を引越ししています。</a:t>
            </a:r>
            <a:endParaRPr kumimoji="1" lang="en-US" altLang="ja-JP" sz="1600" dirty="0" smtClean="0"/>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20165"/>
          <a:stretch/>
        </p:blipFill>
        <p:spPr>
          <a:xfrm>
            <a:off x="212034" y="6378331"/>
            <a:ext cx="1590259" cy="846064"/>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035" y="4932116"/>
            <a:ext cx="1590259" cy="1059759"/>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36" y="8586938"/>
            <a:ext cx="1601144" cy="1200858"/>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85995" y="1202587"/>
            <a:ext cx="2386321" cy="1590259"/>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035" y="3344856"/>
            <a:ext cx="1594755" cy="1062755"/>
          </a:xfrm>
          <a:prstGeom prst="rect">
            <a:avLst/>
          </a:prstGeom>
        </p:spPr>
      </p:pic>
      <p:pic>
        <p:nvPicPr>
          <p:cNvPr id="20" name="図 19"/>
          <p:cNvPicPr>
            <a:picLocks noChangeAspect="1"/>
          </p:cNvPicPr>
          <p:nvPr/>
        </p:nvPicPr>
        <p:blipFill rotWithShape="1">
          <a:blip r:embed="rId7" cstate="print">
            <a:extLst>
              <a:ext uri="{28A0092B-C50C-407E-A947-70E740481C1C}">
                <a14:useLocalDpi xmlns:a14="http://schemas.microsoft.com/office/drawing/2010/main" val="0"/>
              </a:ext>
            </a:extLst>
          </a:blip>
          <a:srcRect t="6811" b="10657"/>
          <a:stretch/>
        </p:blipFill>
        <p:spPr>
          <a:xfrm>
            <a:off x="212033" y="7290656"/>
            <a:ext cx="1590260" cy="874644"/>
          </a:xfrm>
          <a:prstGeom prst="rect">
            <a:avLst/>
          </a:prstGeom>
        </p:spPr>
      </p:pic>
    </p:spTree>
    <p:extLst>
      <p:ext uri="{BB962C8B-B14F-4D97-AF65-F5344CB8AC3E}">
        <p14:creationId xmlns:p14="http://schemas.microsoft.com/office/powerpoint/2010/main" val="1047017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TotalTime>
  <Words>634</Words>
  <Application>Microsoft Office PowerPoint</Application>
  <PresentationFormat>A4 210 x 297 mm</PresentationFormat>
  <Paragraphs>35</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ＭＳ Ｐゴシック</vt:lpstr>
      <vt:lpstr>Arial</vt:lpstr>
      <vt:lpstr>Calibri</vt:lpstr>
      <vt:lpstr>Calibri Light</vt:lpstr>
      <vt:lpstr>Office テーマ</vt:lpstr>
      <vt:lpstr>浜寺公園まで歩いてデイキャンプ 令和５年11月23日（木・祝） 東陽ふれあいネット</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浜寺公園まで歩いてデイキャンプ 令和５年11月23日（木・祝）</dc:title>
  <dc:creator>和夫 楠本</dc:creator>
  <cp:lastModifiedBy>和夫 楠本</cp:lastModifiedBy>
  <cp:revision>86</cp:revision>
  <cp:lastPrinted>2023-11-11T13:14:47Z</cp:lastPrinted>
  <dcterms:created xsi:type="dcterms:W3CDTF">2023-11-11T07:09:19Z</dcterms:created>
  <dcterms:modified xsi:type="dcterms:W3CDTF">2023-11-11T15:17:33Z</dcterms:modified>
</cp:coreProperties>
</file>